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80" r:id="rId6"/>
    <p:sldId id="264" r:id="rId7"/>
    <p:sldId id="283" r:id="rId8"/>
    <p:sldId id="267" r:id="rId9"/>
    <p:sldId id="279" r:id="rId10"/>
    <p:sldId id="288" r:id="rId11"/>
    <p:sldId id="281" r:id="rId12"/>
    <p:sldId id="266" r:id="rId13"/>
    <p:sldId id="282" r:id="rId14"/>
    <p:sldId id="286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856"/>
    <a:srgbClr val="FDDD51"/>
    <a:srgbClr val="7E903C"/>
    <a:srgbClr val="1B2E51"/>
    <a:srgbClr val="8EA244"/>
    <a:srgbClr val="93A846"/>
    <a:srgbClr val="4694DA"/>
    <a:srgbClr val="48BDD7"/>
    <a:srgbClr val="BDE7F1"/>
    <a:srgbClr val="47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>
        <p:scale>
          <a:sx n="117" d="100"/>
          <a:sy n="117" d="100"/>
        </p:scale>
        <p:origin x="-126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38"/>
          <c:y val="9.6565999873451006E-2"/>
          <c:w val="0.37625402733029673"/>
          <c:h val="0.81634110405047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75E-2"/>
                  <c:y val="-0.169912774192555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30351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70-4306-B8B3-2E23424BD8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822696580198797E-2"/>
                  <c:y val="0.222001901568794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29056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70-4306-B8B3-2E23424BD8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29578</c:v>
                </c:pt>
                <c:pt idx="1">
                  <c:v>28094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38"/>
          <c:y val="0.41685833120016336"/>
          <c:w val="0.25467245868987171"/>
          <c:h val="0.31426600021941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42112476843649E-2"/>
          <c:y val="6.1332311664729584E-2"/>
          <c:w val="0.96169156379862863"/>
          <c:h val="0.74718853327237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968</c:v>
                </c:pt>
                <c:pt idx="1">
                  <c:v>72256</c:v>
                </c:pt>
                <c:pt idx="2">
                  <c:v>5570</c:v>
                </c:pt>
                <c:pt idx="3">
                  <c:v>5940</c:v>
                </c:pt>
                <c:pt idx="4">
                  <c:v>12072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1078</c:v>
                </c:pt>
                <c:pt idx="1">
                  <c:v>73022</c:v>
                </c:pt>
                <c:pt idx="2">
                  <c:v>6129</c:v>
                </c:pt>
                <c:pt idx="3">
                  <c:v>6495</c:v>
                </c:pt>
                <c:pt idx="4">
                  <c:v>11847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5725952"/>
        <c:axId val="45735936"/>
      </c:barChart>
      <c:catAx>
        <c:axId val="4572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5735936"/>
        <c:crosses val="autoZero"/>
        <c:auto val="1"/>
        <c:lblAlgn val="ctr"/>
        <c:lblOffset val="100"/>
        <c:noMultiLvlLbl val="0"/>
      </c:catAx>
      <c:valAx>
        <c:axId val="457359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4572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39"/>
          <c:y val="2.747204141732064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184,5 ставки</c:v>
                </c:pt>
                <c:pt idx="1">
                  <c:v>Физических лиц 177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184.5</c:v>
                </c:pt>
                <c:pt idx="1">
                  <c:v>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29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34E-2"/>
          <c:y val="1.97239862096819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230,5 ставок</c:v>
                </c:pt>
                <c:pt idx="1">
                  <c:v>Физических лиц 217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230.5</c:v>
                </c:pt>
                <c:pt idx="1">
                  <c:v>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7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7"/>
          <c:y val="2.747204141732064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25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125,5 ставки</c:v>
                </c:pt>
                <c:pt idx="1">
                  <c:v>Физических лиц 118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125.5</c:v>
                </c:pt>
                <c:pt idx="1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57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5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2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2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клипы_сайт_презентации\медицина\MP90042274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118" y="-1"/>
            <a:ext cx="5080700" cy="38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3599723" y="27941"/>
            <a:ext cx="5568619" cy="3977123"/>
          </a:xfrm>
          <a:prstGeom prst="rect">
            <a:avLst/>
          </a:prstGeom>
          <a:gradFill flip="none" rotWithShape="1">
            <a:gsLst>
              <a:gs pos="70000">
                <a:srgbClr val="FFFFFF">
                  <a:alpha val="97000"/>
                </a:srgbClr>
              </a:gs>
              <a:gs pos="56000">
                <a:schemeClr val="bg1"/>
              </a:gs>
              <a:gs pos="84000">
                <a:schemeClr val="bg1">
                  <a:alpha val="78000"/>
                </a:schemeClr>
              </a:gs>
              <a:gs pos="100000">
                <a:schemeClr val="bg1">
                  <a:lumMod val="71000"/>
                  <a:lumOff val="29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672063" y="3717032"/>
            <a:ext cx="5551424" cy="1296144"/>
          </a:xfrm>
          <a:prstGeom prst="homePlate">
            <a:avLst/>
          </a:prstGeom>
          <a:gradFill flip="none" rotWithShape="1">
            <a:gsLst>
              <a:gs pos="6000">
                <a:srgbClr val="E8D4BE"/>
              </a:gs>
              <a:gs pos="100000">
                <a:srgbClr val="FBF0DD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-1" y="4077072"/>
            <a:ext cx="9552385" cy="1296144"/>
          </a:xfrm>
          <a:prstGeom prst="homePlate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100000">
                <a:srgbClr val="7DBB59">
                  <a:alpha val="77000"/>
                </a:srgbClr>
              </a:gs>
              <a:gs pos="43000">
                <a:srgbClr val="7DBB59">
                  <a:alpha val="5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5039883" y="4667565"/>
            <a:ext cx="7178667" cy="1296144"/>
          </a:xfrm>
          <a:prstGeom prst="homePlate">
            <a:avLst/>
          </a:prstGeom>
          <a:gradFill flip="none" rotWithShape="1">
            <a:gsLst>
              <a:gs pos="31000">
                <a:srgbClr val="0398DB"/>
              </a:gs>
              <a:gs pos="100000">
                <a:srgbClr val="FFFFFF">
                  <a:alpha val="70000"/>
                </a:srgbClr>
              </a:gs>
              <a:gs pos="68000">
                <a:srgbClr val="05BAF3">
                  <a:alpha val="6980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3673" y="5157192"/>
            <a:ext cx="7731855" cy="1296144"/>
          </a:xfrm>
          <a:prstGeom prst="homePlate">
            <a:avLst/>
          </a:prstGeom>
          <a:gradFill flip="none" rotWithShape="1">
            <a:gsLst>
              <a:gs pos="44000">
                <a:srgbClr val="229A8F">
                  <a:alpha val="88627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3CB0A2">
                  <a:alpha val="6078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15413" y="548680"/>
            <a:ext cx="6048672" cy="3024336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5BAF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200" y="5240424"/>
            <a:ext cx="6703949" cy="12129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sivkov.ru/wp-content/uploads/devushka-vrach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300"/>
                    </a14:imgEffect>
                    <a14:imgEffect>
                      <a14:saturation sat="9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0528" y="0"/>
            <a:ext cx="616147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19669" y="27942"/>
            <a:ext cx="4608513" cy="2752987"/>
          </a:xfrm>
          <a:prstGeom prst="rect">
            <a:avLst/>
          </a:prstGeom>
          <a:gradFill flip="none" rotWithShape="1">
            <a:gsLst>
              <a:gs pos="70000">
                <a:srgbClr val="FFFFFF">
                  <a:alpha val="97000"/>
                </a:srgbClr>
              </a:gs>
              <a:gs pos="56000">
                <a:schemeClr val="bg1"/>
              </a:gs>
              <a:gs pos="84000">
                <a:schemeClr val="bg1">
                  <a:alpha val="78000"/>
                </a:schemeClr>
              </a:gs>
              <a:gs pos="100000">
                <a:schemeClr val="bg1">
                  <a:lumMod val="71000"/>
                  <a:lumOff val="29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672063" y="3717032"/>
            <a:ext cx="5551424" cy="1296144"/>
          </a:xfrm>
          <a:prstGeom prst="homePlate">
            <a:avLst/>
          </a:prstGeom>
          <a:gradFill flip="none" rotWithShape="1">
            <a:gsLst>
              <a:gs pos="6000">
                <a:srgbClr val="E8D4BE"/>
              </a:gs>
              <a:gs pos="100000">
                <a:srgbClr val="FBF0DD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-1" y="4077072"/>
            <a:ext cx="9552385" cy="1296144"/>
          </a:xfrm>
          <a:prstGeom prst="homePlate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100000">
                <a:srgbClr val="7DBB59">
                  <a:alpha val="77000"/>
                </a:srgbClr>
              </a:gs>
              <a:gs pos="43000">
                <a:srgbClr val="7DBB59">
                  <a:alpha val="5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5039883" y="4667565"/>
            <a:ext cx="7178667" cy="1296144"/>
          </a:xfrm>
          <a:prstGeom prst="homePlate">
            <a:avLst/>
          </a:prstGeom>
          <a:gradFill flip="none" rotWithShape="1">
            <a:gsLst>
              <a:gs pos="31000">
                <a:srgbClr val="0398DB"/>
              </a:gs>
              <a:gs pos="100000">
                <a:srgbClr val="FFFFFF">
                  <a:alpha val="70000"/>
                </a:srgbClr>
              </a:gs>
              <a:gs pos="68000">
                <a:srgbClr val="05BAF3">
                  <a:alpha val="6980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3673" y="5157192"/>
            <a:ext cx="7731855" cy="1296144"/>
          </a:xfrm>
          <a:prstGeom prst="homePlate">
            <a:avLst/>
          </a:prstGeom>
          <a:gradFill flip="none" rotWithShape="1">
            <a:gsLst>
              <a:gs pos="44000">
                <a:srgbClr val="229A8F">
                  <a:alpha val="88627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3CB0A2">
                  <a:alpha val="6078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15413" y="548680"/>
            <a:ext cx="6048672" cy="3024336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5BAF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200" y="5240424"/>
            <a:ext cx="6703949" cy="12129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38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клипы_сайт_презентации\медицина\686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21" y="2636913"/>
            <a:ext cx="5498571" cy="309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3393" y="6381329"/>
            <a:ext cx="7861820" cy="432048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6141707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52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клипы_сайт_презентации\pazzle\51573769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852936"/>
            <a:ext cx="55046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3393" y="6381329"/>
            <a:ext cx="7861820" cy="432048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7D51-B510-47D8-AB75-D238E69E9B23}" type="slidenum">
              <a:rPr/>
              <a:pPr/>
              <a:t>‹#›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6141707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47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17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37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727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651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89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116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3302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8292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171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744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иугольник 12"/>
          <p:cNvSpPr/>
          <p:nvPr userDrawn="1"/>
        </p:nvSpPr>
        <p:spPr>
          <a:xfrm>
            <a:off x="-744" y="6381328"/>
            <a:ext cx="11377331" cy="432048"/>
          </a:xfrm>
          <a:prstGeom prst="homePlate">
            <a:avLst/>
          </a:prstGeom>
          <a:gradFill flip="none" rotWithShape="1">
            <a:gsLst>
              <a:gs pos="31000">
                <a:srgbClr val="2184BD">
                  <a:alpha val="82000"/>
                </a:srgbClr>
              </a:gs>
              <a:gs pos="100000">
                <a:srgbClr val="FFFFFF">
                  <a:alpha val="70000"/>
                </a:srgbClr>
              </a:gs>
              <a:gs pos="68000">
                <a:srgbClr val="2184BD">
                  <a:alpha val="55000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7" name="Picture 2" descr="I:\клипы_сайт_презентации\медицина\MP900407498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453" y="0"/>
            <a:ext cx="630654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3393" y="6381329"/>
            <a:ext cx="7861820" cy="43204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A7DA"/>
                </a:solidFill>
              </a:defRPr>
            </a:lvl1pPr>
          </a:lstStyle>
          <a:p>
            <a:fld id="{AD570337-DEFB-48E6-87CE-E7FFFFD4DDFB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75787" y="27942"/>
            <a:ext cx="3840427" cy="6353387"/>
          </a:xfrm>
          <a:prstGeom prst="rect">
            <a:avLst/>
          </a:prstGeom>
          <a:gradFill flip="none" rotWithShape="1">
            <a:gsLst>
              <a:gs pos="70000">
                <a:srgbClr val="FFFFFF">
                  <a:alpha val="97000"/>
                </a:srgbClr>
              </a:gs>
              <a:gs pos="56000">
                <a:schemeClr val="bg1"/>
              </a:gs>
              <a:gs pos="84000">
                <a:schemeClr val="bg1">
                  <a:alpha val="78000"/>
                </a:schemeClr>
              </a:gs>
              <a:gs pos="100000">
                <a:schemeClr val="bg1">
                  <a:lumMod val="71000"/>
                  <a:lumOff val="29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 userDrawn="1"/>
        </p:nvSpPr>
        <p:spPr>
          <a:xfrm>
            <a:off x="-3674" y="2542592"/>
            <a:ext cx="7731855" cy="1296144"/>
          </a:xfrm>
          <a:prstGeom prst="homePlate">
            <a:avLst/>
          </a:prstGeom>
          <a:gradFill flip="none" rotWithShape="1">
            <a:gsLst>
              <a:gs pos="44000">
                <a:srgbClr val="229A8F">
                  <a:alpha val="88627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3CB0A2">
                  <a:alpha val="6078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18390" y="2542592"/>
            <a:ext cx="6525749" cy="12961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ятиугольник 9"/>
          <p:cNvSpPr/>
          <p:nvPr userDrawn="1"/>
        </p:nvSpPr>
        <p:spPr>
          <a:xfrm>
            <a:off x="0" y="44624"/>
            <a:ext cx="2543605" cy="432048"/>
          </a:xfrm>
          <a:prstGeom prst="homePlate">
            <a:avLst/>
          </a:prstGeom>
          <a:gradFill flip="none" rotWithShape="1">
            <a:gsLst>
              <a:gs pos="44000">
                <a:srgbClr val="37847D">
                  <a:alpha val="89000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45A79E">
                  <a:alpha val="61000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Пятиугольник 10"/>
          <p:cNvSpPr/>
          <p:nvPr userDrawn="1"/>
        </p:nvSpPr>
        <p:spPr>
          <a:xfrm>
            <a:off x="1" y="260648"/>
            <a:ext cx="1755289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100000">
                <a:srgbClr val="7DBB59">
                  <a:alpha val="77000"/>
                </a:srgbClr>
              </a:gs>
              <a:gs pos="43000">
                <a:srgbClr val="7DBB59">
                  <a:alpha val="59000"/>
                </a:srgbClr>
              </a:gs>
            </a:gsLst>
            <a:lin ang="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 userDrawn="1"/>
        </p:nvSpPr>
        <p:spPr>
          <a:xfrm>
            <a:off x="-744" y="476672"/>
            <a:ext cx="1152128" cy="432048"/>
          </a:xfrm>
          <a:prstGeom prst="homePlate">
            <a:avLst/>
          </a:prstGeom>
          <a:gradFill flip="none" rotWithShape="1">
            <a:gsLst>
              <a:gs pos="31000">
                <a:srgbClr val="2184BD">
                  <a:alpha val="82000"/>
                </a:srgbClr>
              </a:gs>
              <a:gs pos="100000">
                <a:srgbClr val="FFFFFF">
                  <a:alpha val="70000"/>
                </a:srgbClr>
              </a:gs>
              <a:gs pos="68000">
                <a:srgbClr val="2184BD">
                  <a:alpha val="55000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2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иугольник 12"/>
          <p:cNvSpPr/>
          <p:nvPr/>
        </p:nvSpPr>
        <p:spPr>
          <a:xfrm>
            <a:off x="3003" y="44624"/>
            <a:ext cx="2492997" cy="432000"/>
          </a:xfrm>
          <a:prstGeom prst="homePlate">
            <a:avLst/>
          </a:prstGeom>
          <a:gradFill flip="none" rotWithShape="1">
            <a:gsLst>
              <a:gs pos="31000">
                <a:srgbClr val="0398DB"/>
              </a:gs>
              <a:gs pos="100000">
                <a:srgbClr val="FFFFFF">
                  <a:alpha val="70000"/>
                </a:srgbClr>
              </a:gs>
              <a:gs pos="68000">
                <a:srgbClr val="05BAF3">
                  <a:alpha val="6980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6338200"/>
            <a:ext cx="11376587" cy="475176"/>
          </a:xfrm>
          <a:prstGeom prst="homePlate">
            <a:avLst/>
          </a:prstGeom>
          <a:gradFill flip="none" rotWithShape="1">
            <a:gsLst>
              <a:gs pos="31000">
                <a:srgbClr val="0398DB"/>
              </a:gs>
              <a:gs pos="100000">
                <a:srgbClr val="FFFFFF">
                  <a:alpha val="70000"/>
                </a:srgbClr>
              </a:gs>
              <a:gs pos="68000">
                <a:srgbClr val="05BAF3">
                  <a:alpha val="6980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637" y="44624"/>
            <a:ext cx="9360363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11151029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35" y="6381329"/>
            <a:ext cx="786182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76587" y="6381329"/>
            <a:ext cx="815413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600" b="0" i="1" smtClean="0">
                <a:solidFill>
                  <a:srgbClr val="0493DA"/>
                </a:solidFill>
              </a:defRPr>
            </a:lvl1pPr>
          </a:lstStyle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260696"/>
            <a:ext cx="1871531" cy="432000"/>
          </a:xfrm>
          <a:prstGeom prst="homePlate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100000">
                <a:srgbClr val="7DBB59">
                  <a:alpha val="77000"/>
                </a:srgbClr>
              </a:gs>
              <a:gs pos="43000">
                <a:srgbClr val="7DBB59">
                  <a:alpha val="59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0" y="476672"/>
            <a:ext cx="1248000" cy="432000"/>
          </a:xfrm>
          <a:prstGeom prst="homePlate">
            <a:avLst/>
          </a:prstGeom>
          <a:gradFill flip="none" rotWithShape="1">
            <a:gsLst>
              <a:gs pos="44000">
                <a:srgbClr val="229A8F">
                  <a:alpha val="88627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3CB0A2">
                  <a:alpha val="60784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4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493D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5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7.pn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8.jpeg"/><Relationship Id="rId7" Type="http://schemas.openxmlformats.org/officeDocument/2006/relationships/image" Target="../media/image130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4" Type="http://schemas.openxmlformats.org/officeDocument/2006/relationships/image" Target="../media/image14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3" Type="http://schemas.openxmlformats.org/officeDocument/2006/relationships/image" Target="../media/image5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5.sv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7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chart" Target="../charts/chart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9AD91B-A512-426B-9EA2-ED3C3DA4BA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A91E6E3-7B20-4FC2-85E7-3557771F3665}"/>
              </a:ext>
            </a:extLst>
          </p:cNvPr>
          <p:cNvSpPr txBox="1"/>
          <p:nvPr/>
        </p:nvSpPr>
        <p:spPr>
          <a:xfrm>
            <a:off x="768669" y="2479393"/>
            <a:ext cx="74849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работе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«ДГП №125 ДЗМ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врач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Васильева</a:t>
            </a: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Михайловна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61A0170-825B-44C6-A334-F3D7F058A0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170" y="2595947"/>
            <a:ext cx="406278" cy="4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124112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Кадровый состав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80375782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35422635"/>
              </p:ext>
            </p:extLst>
          </p:nvPr>
        </p:nvGraphicFramePr>
        <p:xfrm>
          <a:off x="4440957" y="135783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24339753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205,25</a:t>
            </a: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10694" y="244794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283,75</a:t>
            </a: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147,25</a:t>
            </a:r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10694" y="5453212"/>
            <a:ext cx="5368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353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94" y="4814215"/>
            <a:ext cx="3382760" cy="181219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95325" y="751906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078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800116" y="126350"/>
            <a:ext cx="9072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000" b="1" i="0" u="none" strike="noStrike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образовательными организациями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401496" y="533114"/>
            <a:ext cx="336318" cy="35110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5858AE4-408A-4B2B-8F85-64372B8EE7E7}"/>
              </a:ext>
            </a:extLst>
          </p:cNvPr>
          <p:cNvSpPr txBox="1"/>
          <p:nvPr/>
        </p:nvSpPr>
        <p:spPr>
          <a:xfrm>
            <a:off x="585946" y="2263821"/>
            <a:ext cx="4900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ФГАОУ ВО «Первый Московский государственный медицинский университет имени И.М. Сеченова» Минздрава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ФГБОУ ВО "Российский национальный исследовательский медицинский университет имени Н.И. Пирогова" Минздрава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ГБОУ ДЗМ «Медицинский колледж №6»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7D47E9D-3C3C-4E20-B3ED-F3293EA73D22}"/>
              </a:ext>
            </a:extLst>
          </p:cNvPr>
          <p:cNvSpPr txBox="1"/>
          <p:nvPr/>
        </p:nvSpPr>
        <p:spPr>
          <a:xfrm>
            <a:off x="866396" y="1441804"/>
            <a:ext cx="437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«ДГП № 125 ДЗМ» является учебно-производственной базой: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FB44818-14BF-4BD9-B07A-674C8FF0CEBF}"/>
              </a:ext>
            </a:extLst>
          </p:cNvPr>
          <p:cNvSpPr txBox="1"/>
          <p:nvPr/>
        </p:nvSpPr>
        <p:spPr>
          <a:xfrm>
            <a:off x="8491843" y="3120954"/>
            <a:ext cx="3191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«Школа профессионального роста» для подготовки молодых кадров - врачей-педиатров, врачей-специалистов;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 предпрофессионального образования «Медицинский класс в Московской школе»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15787" y="1166766"/>
            <a:ext cx="9940365" cy="4385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7D47E9D-3C3C-4E20-B3ED-F3293EA73D22}"/>
              </a:ext>
            </a:extLst>
          </p:cNvPr>
          <p:cNvSpPr txBox="1"/>
          <p:nvPr/>
        </p:nvSpPr>
        <p:spPr>
          <a:xfrm>
            <a:off x="8712588" y="1868183"/>
            <a:ext cx="30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4B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АЦ проводятся мероприятия проектов: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8894" y="1868183"/>
            <a:ext cx="2602162" cy="4174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84" y="4432451"/>
            <a:ext cx="3168603" cy="2376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5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4587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42950" y="17958"/>
            <a:ext cx="11101388" cy="63361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Санитарно-гигиеническое обучение населения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4075518" y="1285182"/>
            <a:ext cx="6596063" cy="5300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 в работе публикации в социальных сетях: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Контакте, Одноклассники,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лекции и беседы по программе «Школа здоровья»: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информационно-просветительской акции «Поезд здоровья» «Вместе против диабета» разработан лекционный материал для населения с учетом индивидуальных рекомендаций по образу жизни.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населения информации о принципах профилактики, раннего выявления, а также повышения приверженности лечению сахарного диабета.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популяризации активных видов спорта (Статья «Движение -это жизнь»)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поддержки грудного вскармливания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профилактики сердечно-сосудистых заболеваний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специалисты проводили эфиры на радио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Mediametrics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тему: Сохраним здоровье наших детей и внуков.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наши специалисты принимали участие на канале ОТР (Общественное телевидение России) в прямом эфире программы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lvl="0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81037" y="743162"/>
            <a:ext cx="10230118" cy="25982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271100" y="976286"/>
            <a:ext cx="3288587" cy="2247054"/>
          </a:xfrm>
          <a:prstGeom prst="hexagon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1581" y="651570"/>
            <a:ext cx="1364438" cy="404418"/>
          </a:xfrm>
          <a:prstGeom prst="rect">
            <a:avLst/>
          </a:prstGeom>
        </p:spPr>
      </p:pic>
      <p:sp>
        <p:nvSpPr>
          <p:cNvPr id="18" name="Шестиугольник 17"/>
          <p:cNvSpPr/>
          <p:nvPr/>
        </p:nvSpPr>
        <p:spPr>
          <a:xfrm>
            <a:off x="742950" y="3734334"/>
            <a:ext cx="3108936" cy="2074267"/>
          </a:xfrm>
          <a:prstGeom prst="hexagon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F5FAA29E-F708-4788-B558-B2C00C835213}"/>
              </a:ext>
            </a:extLst>
          </p:cNvPr>
          <p:cNvSpPr/>
          <p:nvPr/>
        </p:nvSpPr>
        <p:spPr>
          <a:xfrm>
            <a:off x="2574887" y="2794330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extLst>
              <a:ext uri="{FF2B5EF4-FFF2-40B4-BE49-F238E27FC236}">
                <a16:creationId xmlns="" xmlns:a16="http://schemas.microsoft.com/office/drawing/2014/main" id="{F5FAA29E-F708-4788-B558-B2C00C835213}"/>
              </a:ext>
            </a:extLst>
          </p:cNvPr>
          <p:cNvSpPr/>
          <p:nvPr/>
        </p:nvSpPr>
        <p:spPr>
          <a:xfrm>
            <a:off x="133143" y="341889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644" y="-94587"/>
            <a:ext cx="11994356" cy="6291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716" y="611080"/>
            <a:ext cx="1365622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CEB884B-1EC8-4D44-B9C6-BA83E34808F0}"/>
              </a:ext>
            </a:extLst>
          </p:cNvPr>
          <p:cNvSpPr/>
          <p:nvPr/>
        </p:nvSpPr>
        <p:spPr>
          <a:xfrm>
            <a:off x="125143" y="-8238"/>
            <a:ext cx="12192000" cy="6858000"/>
          </a:xfrm>
          <a:prstGeom prst="rect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Шестиугольник 46">
            <a:extLst>
              <a:ext uri="{FF2B5EF4-FFF2-40B4-BE49-F238E27FC236}">
                <a16:creationId xmlns="" xmlns:a16="http://schemas.microsoft.com/office/drawing/2014/main" id="{8C31F58E-58A3-4E45-AC22-B68409512975}"/>
              </a:ext>
            </a:extLst>
          </p:cNvPr>
          <p:cNvSpPr/>
          <p:nvPr/>
        </p:nvSpPr>
        <p:spPr>
          <a:xfrm>
            <a:off x="6077047" y="1045731"/>
            <a:ext cx="6140538" cy="5812269"/>
          </a:xfrm>
          <a:prstGeom prst="hexagon">
            <a:avLst/>
          </a:prstGeom>
          <a:solidFill>
            <a:srgbClr val="7E903C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="" xmlns:a16="http://schemas.microsoft.com/office/drawing/2014/main" id="{93FA84B6-316F-4D0F-BC58-B3AAFFABB6DF}"/>
              </a:ext>
            </a:extLst>
          </p:cNvPr>
          <p:cNvSpPr/>
          <p:nvPr/>
        </p:nvSpPr>
        <p:spPr>
          <a:xfrm>
            <a:off x="2830796" y="3240853"/>
            <a:ext cx="5901833" cy="1422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99FE18C-2C18-46C8-9471-E7D4D10467A5}"/>
              </a:ext>
            </a:extLst>
          </p:cNvPr>
          <p:cNvSpPr txBox="1"/>
          <p:nvPr/>
        </p:nvSpPr>
        <p:spPr>
          <a:xfrm>
            <a:off x="2999936" y="3645600"/>
            <a:ext cx="566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2561630" y="3686805"/>
            <a:ext cx="383055" cy="399894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="" xmlns:a16="http://schemas.microsoft.com/office/drawing/2014/main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="" xmlns:a16="http://schemas.microsoft.com/office/drawing/2014/main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="" xmlns:a16="http://schemas.microsoft.com/office/drawing/2014/main" id="{521093B9-22DC-4E38-B9E0-1A89EDD64DAD}"/>
              </a:ext>
            </a:extLst>
          </p:cNvPr>
          <p:cNvSpPr/>
          <p:nvPr/>
        </p:nvSpPr>
        <p:spPr>
          <a:xfrm>
            <a:off x="9822040" y="1846080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221" y="715539"/>
            <a:ext cx="1365622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CEB884B-1EC8-4D44-B9C6-BA83E34808F0}"/>
              </a:ext>
            </a:extLst>
          </p:cNvPr>
          <p:cNvSpPr/>
          <p:nvPr/>
        </p:nvSpPr>
        <p:spPr>
          <a:xfrm>
            <a:off x="110639" y="59788"/>
            <a:ext cx="12192000" cy="6858000"/>
          </a:xfrm>
          <a:prstGeom prst="rect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="" xmlns:a16="http://schemas.microsoft.com/office/drawing/2014/main" id="{0F059B84-20C6-4BF8-A9ED-4E2C291FC027}"/>
              </a:ext>
            </a:extLst>
          </p:cNvPr>
          <p:cNvSpPr/>
          <p:nvPr/>
        </p:nvSpPr>
        <p:spPr>
          <a:xfrm>
            <a:off x="299558" y="1577125"/>
            <a:ext cx="5732600" cy="4728070"/>
          </a:xfrm>
          <a:prstGeom prst="hexagon">
            <a:avLst/>
          </a:prstGeom>
          <a:solidFill>
            <a:srgbClr val="7E903C">
              <a:alpha val="29804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Поликлиника расположена в 7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зданиях: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- Основное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здание,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Детская городская поликлиника № 125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адрес: улица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Костромская, дом 14.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Филиал № 1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адрес: улица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Лескова, дом 8Б;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Филиал № 2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адрес: улица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Новгородская, дом 23А;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Филиал № 3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адрес: улица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Лескова, дом 22А;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Филиал № 4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адрес: улица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Корнейчука, дом 40А;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Филиал № 5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адрес: ул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. Псковская дом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11, корп.2;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Филиал № 6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адрес: Дмитровское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ш., дом 165Д, корп. 7.</a:t>
            </a:r>
          </a:p>
        </p:txBody>
      </p:sp>
      <p:sp>
        <p:nvSpPr>
          <p:cNvPr id="47" name="Шестиугольник 46">
            <a:extLst>
              <a:ext uri="{FF2B5EF4-FFF2-40B4-BE49-F238E27FC236}">
                <a16:creationId xmlns="" xmlns:a16="http://schemas.microsoft.com/office/drawing/2014/main" id="{8C31F58E-58A3-4E45-AC22-B68409512975}"/>
              </a:ext>
            </a:extLst>
          </p:cNvPr>
          <p:cNvSpPr/>
          <p:nvPr/>
        </p:nvSpPr>
        <p:spPr>
          <a:xfrm>
            <a:off x="6077047" y="1045731"/>
            <a:ext cx="6140538" cy="5812269"/>
          </a:xfrm>
          <a:prstGeom prst="hexagon">
            <a:avLst/>
          </a:prstGeom>
          <a:solidFill>
            <a:srgbClr val="7E903C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985" y="1682792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="" xmlns:a16="http://schemas.microsoft.com/office/drawing/2014/main" id="{E3E1221C-0E0A-4C33-B617-60F6D67050E1}"/>
              </a:ext>
            </a:extLst>
          </p:cNvPr>
          <p:cNvSpPr/>
          <p:nvPr/>
        </p:nvSpPr>
        <p:spPr>
          <a:xfrm>
            <a:off x="6638805" y="3514036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C25EBE4-395C-498B-A892-69DE4841047C}"/>
              </a:ext>
            </a:extLst>
          </p:cNvPr>
          <p:cNvSpPr txBox="1"/>
          <p:nvPr/>
        </p:nvSpPr>
        <p:spPr>
          <a:xfrm>
            <a:off x="6802200" y="3517362"/>
            <a:ext cx="135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Капитальный ремонт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="" xmlns:a16="http://schemas.microsoft.com/office/drawing/2014/main" id="{93FA84B6-316F-4D0F-BC58-B3AAFFABB6DF}"/>
              </a:ext>
            </a:extLst>
          </p:cNvPr>
          <p:cNvSpPr/>
          <p:nvPr/>
        </p:nvSpPr>
        <p:spPr>
          <a:xfrm>
            <a:off x="6221143" y="6026630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99FE18C-2C18-46C8-9471-E7D4D10467A5}"/>
              </a:ext>
            </a:extLst>
          </p:cNvPr>
          <p:cNvSpPr txBox="1"/>
          <p:nvPr/>
        </p:nvSpPr>
        <p:spPr>
          <a:xfrm>
            <a:off x="6489097" y="6112376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Новая планировка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F4DB3C8-1941-4623-8DCA-24F642544E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6515650" y="3696196"/>
            <a:ext cx="190214" cy="1985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6100740" y="6102533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B2618461-B4F9-4F74-9D45-C0DEABF96420}"/>
              </a:ext>
            </a:extLst>
          </p:cNvPr>
          <p:cNvSpPr/>
          <p:nvPr/>
        </p:nvSpPr>
        <p:spPr>
          <a:xfrm>
            <a:off x="9111235" y="4882587"/>
            <a:ext cx="1728273" cy="4760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1C60D9A-7592-41B8-8C7F-AA8CC615F16E}"/>
              </a:ext>
            </a:extLst>
          </p:cNvPr>
          <p:cNvSpPr txBox="1"/>
          <p:nvPr/>
        </p:nvSpPr>
        <p:spPr>
          <a:xfrm>
            <a:off x="9124650" y="4897021"/>
            <a:ext cx="172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Современное оборудование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E7BEB2E-009A-48E0-A75D-381E089DF2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8969598" y="5044536"/>
            <a:ext cx="190214" cy="198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7650" y="398259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B6BF9B47-1DA3-4279-9F42-5E52245C39F7}"/>
              </a:ext>
            </a:extLst>
          </p:cNvPr>
          <p:cNvSpPr/>
          <p:nvPr/>
        </p:nvSpPr>
        <p:spPr>
          <a:xfrm>
            <a:off x="10136337" y="2409476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AD9BCF9-16C5-4AEF-BAD5-F1AAF07C446B}"/>
              </a:ext>
            </a:extLst>
          </p:cNvPr>
          <p:cNvSpPr txBox="1"/>
          <p:nvPr/>
        </p:nvSpPr>
        <p:spPr>
          <a:xfrm>
            <a:off x="10190708" y="2450121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56E8B61-1D75-4574-BA9E-BCE4D97100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208194">
            <a:off x="9973058" y="2481872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="" xmlns:a16="http://schemas.microsoft.com/office/drawing/2014/main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="" xmlns:a16="http://schemas.microsoft.com/office/drawing/2014/main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="" xmlns:a16="http://schemas.microsoft.com/office/drawing/2014/main" id="{521093B9-22DC-4E38-B9E0-1A89EDD64DAD}"/>
              </a:ext>
            </a:extLst>
          </p:cNvPr>
          <p:cNvSpPr/>
          <p:nvPr/>
        </p:nvSpPr>
        <p:spPr>
          <a:xfrm>
            <a:off x="9822040" y="1846080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17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ремонт филиалов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="" xmlns:a16="http://schemas.microsoft.com/office/drawing/2014/main" id="{F27565BC-2C29-44BF-A288-EA84C2B853D8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1E16EEE-E3CE-4A57-9B71-BF45466E6484}"/>
              </a:ext>
            </a:extLst>
          </p:cNvPr>
          <p:cNvSpPr txBox="1"/>
          <p:nvPr/>
        </p:nvSpPr>
        <p:spPr>
          <a:xfrm>
            <a:off x="1926530" y="1429059"/>
            <a:ext cx="598399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 капитального ремонта открылись: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8FB64857-6117-4F05-AF5A-44B947E06C82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5E014938-763C-4730-9526-59369CE177F6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2D3C25C7-B5E8-469A-8D97-53929601F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19EFE12-E99E-467D-A5A0-E91EF56FCBEE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2E0C2F9-9FDD-4889-9BCE-0DD3B94EC908}"/>
              </a:ext>
            </a:extLst>
          </p:cNvPr>
          <p:cNvSpPr txBox="1"/>
          <p:nvPr/>
        </p:nvSpPr>
        <p:spPr>
          <a:xfrm>
            <a:off x="1719010" y="1914685"/>
            <a:ext cx="295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2021г.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0C7501D-FD08-4661-BFEB-7E282FA4F5C2}"/>
              </a:ext>
            </a:extLst>
          </p:cNvPr>
          <p:cNvSpPr txBox="1"/>
          <p:nvPr/>
        </p:nvSpPr>
        <p:spPr>
          <a:xfrm>
            <a:off x="1940023" y="2727825"/>
            <a:ext cx="23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 № 2, расположенный по адресу: ул. Новгородская, д.23А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7E5993BE-05DE-454E-A17A-2C22C41DBB0A}"/>
              </a:ext>
            </a:extLst>
          </p:cNvPr>
          <p:cNvSpPr txBox="1"/>
          <p:nvPr/>
        </p:nvSpPr>
        <p:spPr>
          <a:xfrm>
            <a:off x="1091984" y="3489740"/>
            <a:ext cx="684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оборудования, перепланировка кабинетов 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 комфортного пребывания пациентов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="" xmlns:a16="http://schemas.microsoft.com/office/drawing/2014/main" id="{3DF576EE-496E-493F-A2F9-2E4B74DDCFC4}"/>
              </a:ext>
            </a:extLst>
          </p:cNvPr>
          <p:cNvSpPr/>
          <p:nvPr/>
        </p:nvSpPr>
        <p:spPr>
          <a:xfrm>
            <a:off x="928753" y="4334458"/>
            <a:ext cx="7408065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7253D7B-230F-4CAC-BC66-5C36298D38A7}"/>
              </a:ext>
            </a:extLst>
          </p:cNvPr>
          <p:cNvSpPr txBox="1"/>
          <p:nvPr/>
        </p:nvSpPr>
        <p:spPr>
          <a:xfrm>
            <a:off x="1807626" y="4520019"/>
            <a:ext cx="589034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Закрылись на капитальный ремонт: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19A60E0F-DDBD-4B01-ADFC-DB8D6D6EEE1C}"/>
              </a:ext>
            </a:extLst>
          </p:cNvPr>
          <p:cNvSpPr txBox="1"/>
          <p:nvPr/>
        </p:nvSpPr>
        <p:spPr>
          <a:xfrm>
            <a:off x="2846445" y="4722585"/>
            <a:ext cx="297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2023 г.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055A8264-A0A3-4F9A-9DFF-F8F348B58552}"/>
              </a:ext>
            </a:extLst>
          </p:cNvPr>
          <p:cNvSpPr txBox="1"/>
          <p:nvPr/>
        </p:nvSpPr>
        <p:spPr>
          <a:xfrm>
            <a:off x="1563850" y="5661087"/>
            <a:ext cx="22688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Основное здание АЦ,</a:t>
            </a:r>
          </a:p>
          <a:p>
            <a:pPr algn="ctr"/>
            <a:r>
              <a:rPr lang="ru-RU" sz="11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расположенное по адресу:</a:t>
            </a:r>
          </a:p>
          <a:p>
            <a:pPr algn="ctr"/>
            <a:r>
              <a:rPr lang="ru-RU" sz="11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ул. Костромская, д. 14А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1968358D-0348-44E8-82C5-B95DC4D5DA46}"/>
              </a:ext>
            </a:extLst>
          </p:cNvPr>
          <p:cNvSpPr txBox="1"/>
          <p:nvPr/>
        </p:nvSpPr>
        <p:spPr>
          <a:xfrm>
            <a:off x="5198076" y="5646427"/>
            <a:ext cx="2712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 № 6,</a:t>
            </a:r>
          </a:p>
          <a:p>
            <a:pPr algn="ctr"/>
            <a:r>
              <a:rPr lang="ru-RU" sz="11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расположенный по адресу:</a:t>
            </a:r>
          </a:p>
          <a:p>
            <a:pPr algn="ctr"/>
            <a:r>
              <a:rPr lang="ru-RU" sz="11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Дмитровское ш., д. 165Д, корп. 7</a:t>
            </a:r>
          </a:p>
        </p:txBody>
      </p:sp>
      <p:sp>
        <p:nvSpPr>
          <p:cNvPr id="128" name="Шестиугольник 127">
            <a:extLst>
              <a:ext uri="{FF2B5EF4-FFF2-40B4-BE49-F238E27FC236}">
                <a16:creationId xmlns="" xmlns:a16="http://schemas.microsoft.com/office/drawing/2014/main" id="{1D06B1D5-C488-4ED6-94E7-B404CAE63FFD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5D578C46-A77D-4F30-835D-511DEB6E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099" y="2049020"/>
            <a:ext cx="2780219" cy="2396739"/>
          </a:xfrm>
          <a:custGeom>
            <a:avLst/>
            <a:gdLst>
              <a:gd name="connsiteX0" fmla="*/ 717622 w 3329766"/>
              <a:gd name="connsiteY0" fmla="*/ 0 h 2870486"/>
              <a:gd name="connsiteX1" fmla="*/ 2612144 w 3329766"/>
              <a:gd name="connsiteY1" fmla="*/ 0 h 2870486"/>
              <a:gd name="connsiteX2" fmla="*/ 3329766 w 3329766"/>
              <a:gd name="connsiteY2" fmla="*/ 1435243 h 2870486"/>
              <a:gd name="connsiteX3" fmla="*/ 2612144 w 3329766"/>
              <a:gd name="connsiteY3" fmla="*/ 2870486 h 2870486"/>
              <a:gd name="connsiteX4" fmla="*/ 717622 w 3329766"/>
              <a:gd name="connsiteY4" fmla="*/ 2870486 h 2870486"/>
              <a:gd name="connsiteX5" fmla="*/ 0 w 3329766"/>
              <a:gd name="connsiteY5" fmla="*/ 1435243 h 28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9766" h="2870486">
                <a:moveTo>
                  <a:pt x="717622" y="0"/>
                </a:moveTo>
                <a:lnTo>
                  <a:pt x="2612144" y="0"/>
                </a:lnTo>
                <a:lnTo>
                  <a:pt x="3329766" y="1435243"/>
                </a:lnTo>
                <a:lnTo>
                  <a:pt x="2612144" y="2870486"/>
                </a:lnTo>
                <a:lnTo>
                  <a:pt x="717622" y="2870486"/>
                </a:lnTo>
                <a:lnTo>
                  <a:pt x="0" y="14352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Шестиугольник 124">
            <a:extLst>
              <a:ext uri="{FF2B5EF4-FFF2-40B4-BE49-F238E27FC236}">
                <a16:creationId xmlns="" xmlns:a16="http://schemas.microsoft.com/office/drawing/2014/main" id="{0AE4BE62-F311-47B3-B983-4846441BD192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65DCD497-84F7-4DC3-92B2-3E2FA1CD6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3853" y="4520019"/>
            <a:ext cx="2268823" cy="1955882"/>
          </a:xfrm>
          <a:custGeom>
            <a:avLst/>
            <a:gdLst>
              <a:gd name="connsiteX0" fmla="*/ 375695 w 1743226"/>
              <a:gd name="connsiteY0" fmla="*/ 0 h 1502781"/>
              <a:gd name="connsiteX1" fmla="*/ 1367531 w 1743226"/>
              <a:gd name="connsiteY1" fmla="*/ 0 h 1502781"/>
              <a:gd name="connsiteX2" fmla="*/ 1743226 w 1743226"/>
              <a:gd name="connsiteY2" fmla="*/ 751391 h 1502781"/>
              <a:gd name="connsiteX3" fmla="*/ 1367531 w 1743226"/>
              <a:gd name="connsiteY3" fmla="*/ 1502781 h 1502781"/>
              <a:gd name="connsiteX4" fmla="*/ 375695 w 1743226"/>
              <a:gd name="connsiteY4" fmla="*/ 1502781 h 1502781"/>
              <a:gd name="connsiteX5" fmla="*/ 0 w 1743226"/>
              <a:gd name="connsiteY5" fmla="*/ 751391 h 15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226" h="1502781">
                <a:moveTo>
                  <a:pt x="375695" y="0"/>
                </a:moveTo>
                <a:lnTo>
                  <a:pt x="1367531" y="0"/>
                </a:lnTo>
                <a:lnTo>
                  <a:pt x="1743226" y="751391"/>
                </a:lnTo>
                <a:lnTo>
                  <a:pt x="1367531" y="1502781"/>
                </a:lnTo>
                <a:lnTo>
                  <a:pt x="375695" y="1502781"/>
                </a:lnTo>
                <a:lnTo>
                  <a:pt x="0" y="75139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7278A5C-C1E0-4402-ACE4-02FE6EEE05CA}"/>
              </a:ext>
            </a:extLst>
          </p:cNvPr>
          <p:cNvSpPr txBox="1"/>
          <p:nvPr/>
        </p:nvSpPr>
        <p:spPr>
          <a:xfrm>
            <a:off x="4918528" y="1950337"/>
            <a:ext cx="295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0" u="none" strike="noStrike" dirty="0">
                <a:solidFill>
                  <a:srgbClr val="A4B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2023г.</a:t>
            </a:r>
            <a:endParaRPr lang="ru-RU" sz="4800" dirty="0">
              <a:solidFill>
                <a:srgbClr val="A4B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5E5958E-95FC-4CAF-A8B9-95DBD0CB9492}"/>
              </a:ext>
            </a:extLst>
          </p:cNvPr>
          <p:cNvSpPr txBox="1"/>
          <p:nvPr/>
        </p:nvSpPr>
        <p:spPr>
          <a:xfrm>
            <a:off x="4983126" y="2753634"/>
            <a:ext cx="23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 № 3, расположенный по адресу: ул. Лескова, д.22А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54C35A71-D47C-4D25-8E06-93B00E3EC4CE}"/>
              </a:ext>
            </a:extLst>
          </p:cNvPr>
          <p:cNvGrpSpPr/>
          <p:nvPr/>
        </p:nvGrpSpPr>
        <p:grpSpPr>
          <a:xfrm>
            <a:off x="736572" y="4259106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7767C0BE-457E-41B9-9A36-32B6C27F6BAB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1A2AADF9-1974-4ECB-80B6-77DDF94B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cxnSp>
        <p:nvCxnSpPr>
          <p:cNvPr id="30" name="Прямая соединительная линия 29"/>
          <p:cNvCxnSpPr/>
          <p:nvPr/>
        </p:nvCxnSpPr>
        <p:spPr>
          <a:xfrm>
            <a:off x="424275" y="922298"/>
            <a:ext cx="9410933" cy="28027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16" y="-117860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731366" y="256941"/>
            <a:ext cx="10729267" cy="568324"/>
          </a:xfrm>
        </p:spPr>
        <p:txBody>
          <a:bodyPr anchor="t"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Наша обновленная поликлиника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735541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69" y="1445968"/>
            <a:ext cx="3522448" cy="3514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84" y="4588531"/>
            <a:ext cx="4574402" cy="2063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758" y="1299995"/>
            <a:ext cx="3792266" cy="5056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44" y="928008"/>
            <a:ext cx="3041900" cy="35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347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Ценности Московского здравоохранения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0638A2F-FFF3-412E-A891-219CB7A03820}"/>
              </a:ext>
            </a:extLst>
          </p:cNvPr>
          <p:cNvSpPr txBox="1"/>
          <p:nvPr/>
        </p:nvSpPr>
        <p:spPr>
          <a:xfrm>
            <a:off x="849630" y="1335440"/>
            <a:ext cx="569492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детские городские поликлиники -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4E69642-94F4-416E-9913-3C13CB300B32}"/>
              </a:ext>
            </a:extLst>
          </p:cNvPr>
          <p:cNvSpPr txBox="1"/>
          <p:nvPr/>
        </p:nvSpPr>
        <p:spPr>
          <a:xfrm>
            <a:off x="629302" y="1840864"/>
            <a:ext cx="6054270" cy="40010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3663" indent="-14288"/>
            <a:r>
              <a:rPr lang="ru-RU" sz="2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</a:t>
            </a:r>
            <a:r>
              <a:rPr lang="ru-RU" sz="2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современный </a:t>
            </a:r>
            <a:r>
              <a:rPr lang="ru-RU" sz="2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подход к оказанию медицинских услуг, в основе </a:t>
            </a:r>
            <a:r>
              <a:rPr lang="ru-RU" sz="2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которого:</a:t>
            </a:r>
          </a:p>
          <a:p>
            <a:pPr marL="93663" indent="-14288"/>
            <a:endParaRPr lang="ru-RU" sz="2000" b="0" i="0" u="none" strike="noStrike" dirty="0" smtClean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3663" indent="-14288">
              <a:lnSpc>
                <a:spcPct val="150000"/>
              </a:lnSpc>
            </a:pPr>
            <a:r>
              <a:rPr lang="ru-RU" sz="20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2000" dirty="0" smtClean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3663" indent="-14288">
              <a:lnSpc>
                <a:spcPct val="150000"/>
              </a:lnSpc>
            </a:pPr>
            <a:r>
              <a:rPr lang="ru-RU" sz="20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Профессионализм</a:t>
            </a:r>
            <a:endParaRPr lang="ru-RU" sz="2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3663" indent="-14288">
              <a:lnSpc>
                <a:spcPct val="150000"/>
              </a:lnSpc>
              <a:buFontTx/>
              <a:buChar char="-"/>
            </a:pPr>
            <a:r>
              <a:rPr lang="ru-RU" sz="2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Доброжелательность</a:t>
            </a:r>
          </a:p>
          <a:p>
            <a:pPr marL="93663" indent="-14288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Командная работа</a:t>
            </a:r>
          </a:p>
          <a:p>
            <a:pPr marL="93663" indent="-14288">
              <a:lnSpc>
                <a:spcPct val="150000"/>
              </a:lnSpc>
              <a:buFontTx/>
              <a:buChar char="-"/>
            </a:pPr>
            <a:r>
              <a:rPr lang="ru-RU" sz="2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Доверие</a:t>
            </a:r>
          </a:p>
          <a:p>
            <a:pPr marL="93663" indent="-14288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Уважение</a:t>
            </a:r>
          </a:p>
          <a:p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9B1FC7F-0562-4DF9-A4DB-2C4D2F2BA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78856" y="3432634"/>
            <a:ext cx="3996110" cy="2997082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Шестиугольник 63">
            <a:extLst>
              <a:ext uri="{FF2B5EF4-FFF2-40B4-BE49-F238E27FC236}">
                <a16:creationId xmlns="" xmlns:a16="http://schemas.microsoft.com/office/drawing/2014/main" id="{F5FAA29E-F708-4788-B558-B2C00C835213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>
            <a:extLst>
              <a:ext uri="{FF2B5EF4-FFF2-40B4-BE49-F238E27FC236}">
                <a16:creationId xmlns="" xmlns:a16="http://schemas.microsoft.com/office/drawing/2014/main" id="{B4811467-746B-40C2-B46E-814A20C050A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A4B856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8A045167-84B3-45A8-91F3-CAFC1943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015" y="1144217"/>
            <a:ext cx="2221326" cy="2202144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337021" y="1016000"/>
            <a:ext cx="9484312" cy="7407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225" y="1003797"/>
            <a:ext cx="10220961" cy="5786469"/>
          </a:xfrm>
          <a:prstGeom prst="rect">
            <a:avLst/>
          </a:prstGeom>
        </p:spPr>
      </p:pic>
      <p:sp>
        <p:nvSpPr>
          <p:cNvPr id="46" name="Прямоугольник: скругленные углы 65">
            <a:extLst>
              <a:ext uri="{FF2B5EF4-FFF2-40B4-BE49-F238E27FC236}">
                <a16:creationId xmlns="" xmlns:a16="http://schemas.microsoft.com/office/drawing/2014/main" id="{BBC81294-05A5-408B-9AB4-6CCE971245E1}"/>
              </a:ext>
            </a:extLst>
          </p:cNvPr>
          <p:cNvSpPr/>
          <p:nvPr/>
        </p:nvSpPr>
        <p:spPr>
          <a:xfrm>
            <a:off x="6603488" y="5728003"/>
            <a:ext cx="3283462" cy="44511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36058" y="929706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6929"/>
            <a:ext cx="12049125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739924" y="986614"/>
            <a:ext cx="10849564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312208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218057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Основные показатели работы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 плановая 1580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Фактическая 1749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759712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369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302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278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399" y="1846164"/>
            <a:ext cx="1514525" cy="172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Консультативно-реабилитационное отделение с дневным стационаром,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(прикрепленного населения нет)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13 265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012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081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3059936" y="4006037"/>
            <a:ext cx="3911887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938070957"/>
              </p:ext>
            </p:extLst>
          </p:nvPr>
        </p:nvGraphicFramePr>
        <p:xfrm>
          <a:off x="2666866" y="4800405"/>
          <a:ext cx="4896528" cy="196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817252" y="5515566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59 407</a:t>
            </a:r>
            <a:endParaRPr lang="ru-RU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52" y="4048627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089011" y="3909688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0160133" y="4067792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6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0184087" y="4676964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408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0088219" y="550719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15 491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7931172" y="280792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11 879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46" name="Скругленный прямоугольник 37">
            <a:extLst>
              <a:ext uri="{FF2B5EF4-FFF2-40B4-BE49-F238E27FC236}">
                <a16:creationId xmlns="" xmlns:a16="http://schemas.microsoft.com/office/drawing/2014/main" id="{9C770C04-E66A-41F2-B8CB-D85C37997FF7}"/>
              </a:ext>
            </a:extLst>
          </p:cNvPr>
          <p:cNvSpPr/>
          <p:nvPr/>
        </p:nvSpPr>
        <p:spPr>
          <a:xfrm>
            <a:off x="8355854" y="394238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>
            <a:extLst>
              <a:ext uri="{FF2B5EF4-FFF2-40B4-BE49-F238E27FC236}">
                <a16:creationId xmlns="" xmlns:a16="http://schemas.microsoft.com/office/drawing/2014/main" id="{2D745E9A-372B-4A60-9176-4D290A0CA237}"/>
              </a:ext>
            </a:extLst>
          </p:cNvPr>
          <p:cNvSpPr txBox="1">
            <a:spLocks/>
          </p:cNvSpPr>
          <p:nvPr/>
        </p:nvSpPr>
        <p:spPr>
          <a:xfrm>
            <a:off x="8400256" y="400984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5</a:t>
            </a:r>
          </a:p>
        </p:txBody>
      </p:sp>
      <p:sp>
        <p:nvSpPr>
          <p:cNvPr id="49" name="Заголовок 1">
            <a:extLst>
              <a:ext uri="{FF2B5EF4-FFF2-40B4-BE49-F238E27FC236}">
                <a16:creationId xmlns="" xmlns:a16="http://schemas.microsoft.com/office/drawing/2014/main" id="{E9221138-CE37-4BB3-9886-0C99B023E3AE}"/>
              </a:ext>
            </a:extLst>
          </p:cNvPr>
          <p:cNvSpPr txBox="1">
            <a:spLocks/>
          </p:cNvSpPr>
          <p:nvPr/>
        </p:nvSpPr>
        <p:spPr>
          <a:xfrm>
            <a:off x="8417642" y="4695712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50" name="Заголовок 1">
            <a:extLst>
              <a:ext uri="{FF2B5EF4-FFF2-40B4-BE49-F238E27FC236}">
                <a16:creationId xmlns="" xmlns:a16="http://schemas.microsoft.com/office/drawing/2014/main" id="{6E4BD82D-9F77-4898-9B8D-23766E7AA5F2}"/>
              </a:ext>
            </a:extLst>
          </p:cNvPr>
          <p:cNvSpPr txBox="1">
            <a:spLocks/>
          </p:cNvSpPr>
          <p:nvPr/>
        </p:nvSpPr>
        <p:spPr>
          <a:xfrm>
            <a:off x="8417642" y="54847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673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5503" y="-73035"/>
            <a:ext cx="12192000" cy="6975860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6352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05258" y="3200590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51 695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793934" y="2574061"/>
            <a:ext cx="8622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профилактических медицинских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осмотров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несовершеннолетними 2023 год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868315" y="3191325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51 695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431324" y="320204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76614" y="813079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980797" y="1526729"/>
            <a:ext cx="2141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68691" y="1560694"/>
            <a:ext cx="2141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480404" y="1526729"/>
            <a:ext cx="2141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109484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Профилактические осмотры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1008362" cy="1039338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18147" y="1177539"/>
            <a:ext cx="1167064" cy="1130559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83223" cy="1067348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345" y="1489255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012" y="1526729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137506" y="4485359"/>
            <a:ext cx="3681833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– 26,7%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58,2%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13,2%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– 0,1%</a:t>
            </a:r>
          </a:p>
          <a:p>
            <a:pPr marL="71755" marR="71755">
              <a:spcAft>
                <a:spcPts val="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1,8%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45" y="3814943"/>
            <a:ext cx="1395652" cy="2646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66190" y="4764266"/>
            <a:ext cx="2853456" cy="16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789394"/>
            <a:ext cx="9144000" cy="5231895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930103" y="336968"/>
            <a:ext cx="10515600" cy="687611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Показатели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здоровья детского населения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/>
              <a:pPr/>
              <a:t>9</a:t>
            </a:fld>
            <a:endParaRPr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524000" y="1239253"/>
            <a:ext cx="8895348" cy="5482222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6453" y="2189821"/>
            <a:ext cx="1099537" cy="4007869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40906" y="2214002"/>
            <a:ext cx="1188132" cy="3983688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719335" y="2283090"/>
            <a:ext cx="1188132" cy="3914600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446150" y="2210277"/>
            <a:ext cx="1188132" cy="4004555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96300" y="2161948"/>
            <a:ext cx="1188132" cy="4052883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533382" y="2214002"/>
            <a:ext cx="1172787" cy="91983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</a:t>
            </a:r>
          </a:p>
          <a:p>
            <a:pPr fontAlgn="base"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системы кровообращения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140129" y="2271966"/>
            <a:ext cx="1080120" cy="5672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5834110" y="2271966"/>
            <a:ext cx="1188075" cy="5672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446150" y="2212501"/>
            <a:ext cx="1080120" cy="73399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811851" y="2197789"/>
            <a:ext cx="1188132" cy="77138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глаза и его придаточного аппарата</a:t>
            </a:r>
          </a:p>
        </p:txBody>
      </p:sp>
      <p:sp>
        <p:nvSpPr>
          <p:cNvPr id="92" name="Овал 91"/>
          <p:cNvSpPr/>
          <p:nvPr/>
        </p:nvSpPr>
        <p:spPr>
          <a:xfrm>
            <a:off x="2595235" y="1481290"/>
            <a:ext cx="648406" cy="6353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930" y="1588422"/>
            <a:ext cx="437015" cy="437015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273947" y="1452468"/>
            <a:ext cx="664183" cy="664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5968436" y="1430605"/>
            <a:ext cx="664183" cy="664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43907" y="1432797"/>
            <a:ext cx="664183" cy="664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8981627" y="1409565"/>
            <a:ext cx="664183" cy="664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228" y="1614019"/>
            <a:ext cx="368606" cy="36860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304" y="1542471"/>
            <a:ext cx="421823" cy="42182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077" y="1551694"/>
            <a:ext cx="403376" cy="403376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2772966"/>
              </p:ext>
            </p:extLst>
          </p:nvPr>
        </p:nvGraphicFramePr>
        <p:xfrm>
          <a:off x="2201634" y="3468789"/>
          <a:ext cx="8217714" cy="321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737" y="1573918"/>
            <a:ext cx="504057" cy="323760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644353" y="1062851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2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712</Words>
  <Application>Microsoft Office PowerPoint</Application>
  <PresentationFormat>Произвольный</PresentationFormat>
  <Paragraphs>170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Наша обновленная поликлиника</vt:lpstr>
      <vt:lpstr>Презентация PowerPoint</vt:lpstr>
      <vt:lpstr>Презентация PowerPoint</vt:lpstr>
      <vt:lpstr>Основные показатели работы</vt:lpstr>
      <vt:lpstr>Профилактические осмотры</vt:lpstr>
      <vt:lpstr>Показатели здоровья детского населения</vt:lpstr>
      <vt:lpstr>Кадровый состав</vt:lpstr>
      <vt:lpstr>Презентация PowerPoint</vt:lpstr>
      <vt:lpstr>Санитарно-гигиеническое обучение населения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Таня</cp:lastModifiedBy>
  <cp:revision>132</cp:revision>
  <cp:lastPrinted>2024-01-17T12:37:48Z</cp:lastPrinted>
  <dcterms:created xsi:type="dcterms:W3CDTF">2023-01-19T14:16:43Z</dcterms:created>
  <dcterms:modified xsi:type="dcterms:W3CDTF">2024-02-13T09:17:04Z</dcterms:modified>
</cp:coreProperties>
</file>