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sldIdLst>
    <p:sldId id="260" r:id="rId2"/>
    <p:sldId id="391" r:id="rId3"/>
    <p:sldId id="445" r:id="rId4"/>
    <p:sldId id="402" r:id="rId5"/>
    <p:sldId id="441" r:id="rId6"/>
    <p:sldId id="411" r:id="rId7"/>
    <p:sldId id="410" r:id="rId8"/>
    <p:sldId id="265" r:id="rId9"/>
    <p:sldId id="449" r:id="rId10"/>
    <p:sldId id="446" r:id="rId11"/>
    <p:sldId id="450" r:id="rId12"/>
    <p:sldId id="425" r:id="rId13"/>
    <p:sldId id="263" r:id="rId14"/>
    <p:sldId id="264" r:id="rId15"/>
    <p:sldId id="429" r:id="rId16"/>
    <p:sldId id="31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14C70-17B8-40C1-A83F-A89D0636D48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E939F-C908-422C-8B6C-4A145CD4E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10E6CD16-2C89-0279-5882-FC68404D31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FE27C2CD-B52A-6CCE-D769-D24BCC4820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9648C7DF-1635-CA94-984B-CFA4B9760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8E0FB5-6EE6-42AC-8506-76EAF21ECE0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D6834183-8A9E-4DEE-CA05-692114FF2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93D00C55-1ECE-D685-0A90-EC9B45754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F9101783-195F-5DF2-3C45-921195B4D5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CDAAF7-74EF-4490-B636-2312E22B717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7F94239E-7950-E708-552A-981DBE821A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DEE908AB-BEAB-A9EA-C36B-31733D6FE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4E8B0DFE-A45E-7B3B-01C0-E26BE19694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8555D3-0DAF-4AD9-9179-E6B48F287A0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id="{6E1F2AC3-1BA4-302A-0927-F8E1139E6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id="{68E07A15-815B-729A-30FB-58DFA490D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2E6F2BF6-CF24-2151-88AD-7D1DE92A67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F908EF-AAAF-46B4-8CF8-D5760422E51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2553B0B3-84EE-14FD-295F-78274A8F5E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0524EF51-58EA-6868-3D0C-A793397E9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DAABF895-A4A7-BE2B-B840-F7AF389C2E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9EFA7-EB73-4A48-847D-C5D4EE4AEA5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FED708BE-6F87-52A4-DF95-B23D1863D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F9BDABAF-A786-3C4D-78C7-95D04BA08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AF8FBFEA-8364-DFA2-73AC-44FBC5DB2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7E4B3F-762D-4DD9-9205-DEB802069AD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E23154C-D0E4-9901-41C1-E2C5B4217F1D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3" name="Группа 15">
            <a:extLst>
              <a:ext uri="{FF2B5EF4-FFF2-40B4-BE49-F238E27FC236}">
                <a16:creationId xmlns:a16="http://schemas.microsoft.com/office/drawing/2014/main" id="{EC7FD1CD-F138-C8C3-2F8F-B12BA55D81B5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4" name="Полилиния 15">
              <a:extLst>
                <a:ext uri="{FF2B5EF4-FFF2-40B4-BE49-F238E27FC236}">
                  <a16:creationId xmlns:a16="http://schemas.microsoft.com/office/drawing/2014/main" id="{51486339-A5FC-8873-F4DC-9FC0E8517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5" name="Полилиния 18">
              <a:extLst>
                <a:ext uri="{FF2B5EF4-FFF2-40B4-BE49-F238E27FC236}">
                  <a16:creationId xmlns:a16="http://schemas.microsoft.com/office/drawing/2014/main" id="{E1A0965E-C0CE-34D2-F5B7-0FAED3F05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6" name="Полилиния 18">
              <a:extLst>
                <a:ext uri="{FF2B5EF4-FFF2-40B4-BE49-F238E27FC236}">
                  <a16:creationId xmlns:a16="http://schemas.microsoft.com/office/drawing/2014/main" id="{E5DF27AA-EE05-0845-D6E9-275D724C7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63F425DB-7E32-61BD-391F-94BE8484EB5D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Дата 29">
            <a:extLst>
              <a:ext uri="{FF2B5EF4-FFF2-40B4-BE49-F238E27FC236}">
                <a16:creationId xmlns:a16="http://schemas.microsoft.com/office/drawing/2014/main" id="{175C812F-8FA5-827B-0E7C-9F695C8E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932BB2-CF4E-42B4-B030-E472BFE75010}" type="datetime1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10" name="Нижний колонтитул 18">
            <a:extLst>
              <a:ext uri="{FF2B5EF4-FFF2-40B4-BE49-F238E27FC236}">
                <a16:creationId xmlns:a16="http://schemas.microsoft.com/office/drawing/2014/main" id="{283923EF-A670-03C2-4CC8-4C635467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6">
            <a:extLst>
              <a:ext uri="{FF2B5EF4-FFF2-40B4-BE49-F238E27FC236}">
                <a16:creationId xmlns:a16="http://schemas.microsoft.com/office/drawing/2014/main" id="{6B83FE8B-DB48-9A88-1B5F-A02B9DC3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4DD944-A4E8-45D5-9457-53D509203D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40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1C93C779-03F2-6D19-8BE3-CA05B34CD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0383-E449-4DFE-BFAD-51C76A3F24CC}" type="datetime1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F2AA938D-A1AA-B9C7-81B3-11DF9D2C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11388FFE-AAD1-60E9-3CBC-84EF01D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6638-26AF-4FD8-9532-F959ED2535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0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EAEE4F3B-068B-099F-F907-DFD89D45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F8A0E-55DA-4575-ADF1-54CFA13A8799}" type="datetime1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F93054BD-4574-3DA3-9DD7-2602B131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C8893379-E485-0DE0-EDAA-E64D0A8F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1BF4-81CC-411B-8CC3-FF40AD2C9A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04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Дата 9">
            <a:extLst>
              <a:ext uri="{FF2B5EF4-FFF2-40B4-BE49-F238E27FC236}">
                <a16:creationId xmlns:a16="http://schemas.microsoft.com/office/drawing/2014/main" id="{A1F8DCA1-46A6-C6DE-6617-9E4C59230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9D321-7579-4F12-AADE-4A7C7A71594A}" type="datetime1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4" name="Нижний колонтитул 21">
            <a:extLst>
              <a:ext uri="{FF2B5EF4-FFF2-40B4-BE49-F238E27FC236}">
                <a16:creationId xmlns:a16="http://schemas.microsoft.com/office/drawing/2014/main" id="{7DCCA459-0189-6598-6A5C-30B04107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id="{90E6A0E9-B00C-B12C-D9F8-B5A32FCA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0834D-DE21-42FB-B611-27CFD103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615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10">
            <a:extLst>
              <a:ext uri="{FF2B5EF4-FFF2-40B4-BE49-F238E27FC236}">
                <a16:creationId xmlns:a16="http://schemas.microsoft.com/office/drawing/2014/main" id="{3C971663-E61E-2A3A-4CD0-9D096DAAB75C}"/>
              </a:ext>
            </a:extLst>
          </p:cNvPr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Нашивка 11">
            <a:extLst>
              <a:ext uri="{FF2B5EF4-FFF2-40B4-BE49-F238E27FC236}">
                <a16:creationId xmlns:a16="http://schemas.microsoft.com/office/drawing/2014/main" id="{837F6D12-BEB1-46B3-2D4A-9F1967147CB4}"/>
              </a:ext>
            </a:extLst>
          </p:cNvPr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9DF0324A-4523-7660-F0F5-18AE8A0A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43EE7-C394-4633-9037-C1BC44B418D9}" type="datetime1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6A396B18-BB93-C642-91D9-B1B482E5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6C0109AA-AE39-998D-C5BA-FD6B19A8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F8039-40E9-4506-814A-7DB3BFA20E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4705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Дата 4">
            <a:extLst>
              <a:ext uri="{FF2B5EF4-FFF2-40B4-BE49-F238E27FC236}">
                <a16:creationId xmlns:a16="http://schemas.microsoft.com/office/drawing/2014/main" id="{8C5773B6-1E67-6288-F99D-D840C42C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A57BA-9678-465C-8F6A-E96A6EFCEF0B}" type="datetime1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5">
            <a:extLst>
              <a:ext uri="{FF2B5EF4-FFF2-40B4-BE49-F238E27FC236}">
                <a16:creationId xmlns:a16="http://schemas.microsoft.com/office/drawing/2014/main" id="{26160B80-D750-1B00-533F-9E5A2468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id="{FEA0D8B2-E235-6B2E-9CD5-A6244ABF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25B1-EBBA-43D1-B717-6C56152A8D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0355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BBBC8D-DB72-7E09-E668-15795C78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8FDE-ADE9-4FBC-8BE5-DEB1A6DD5933}" type="datetime1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9CC202-2636-3497-7A4F-5A8C004E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D613D6-3DCD-A107-D476-602BF911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3189-A67F-4DDA-98B4-33173C99C3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360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Дата 2">
            <a:extLst>
              <a:ext uri="{FF2B5EF4-FFF2-40B4-BE49-F238E27FC236}">
                <a16:creationId xmlns:a16="http://schemas.microsoft.com/office/drawing/2014/main" id="{C158C313-EBEF-946E-3CEB-BE6897062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3CBA-B15B-4C7E-95F7-E535931150D3}" type="datetime1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3" name="Нижний колонтитул 3">
            <a:extLst>
              <a:ext uri="{FF2B5EF4-FFF2-40B4-BE49-F238E27FC236}">
                <a16:creationId xmlns:a16="http://schemas.microsoft.com/office/drawing/2014/main" id="{90CB2F8B-F6F0-5A71-921C-7A21FE29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ADC10F24-E8BF-FCA3-C78B-C0CFB107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ACDC-9A88-42F0-8D4C-15B22F483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6425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53FAF627-1DD2-7FB3-4BC4-EB6F4579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D94E7-EF21-432C-92DC-A283EC74F560}" type="datetime1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id="{57ADC6FE-4128-4DB8-41BF-EA9373B13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id="{E12AD73E-3D87-9A1D-CD9D-425DFE52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67D1-63A7-4003-B311-03199F725B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19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C760EC-2A4D-4DEA-90C1-077DF5C2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5E62-CB27-4D22-A087-BFB69C2B8124}" type="datetime1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43F3F5-1E6A-2E94-0952-3669A3E3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01EF1D-080D-792C-3B84-1CE4FE44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C3073-458D-47D8-8BD8-2E74256F44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85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0">
            <a:extLst>
              <a:ext uri="{FF2B5EF4-FFF2-40B4-BE49-F238E27FC236}">
                <a16:creationId xmlns:a16="http://schemas.microsoft.com/office/drawing/2014/main" id="{F863EEAD-79E1-CC8D-4051-736EA4149418}"/>
              </a:ext>
            </a:extLst>
          </p:cNvPr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Полилиния 15">
            <a:extLst>
              <a:ext uri="{FF2B5EF4-FFF2-40B4-BE49-F238E27FC236}">
                <a16:creationId xmlns:a16="http://schemas.microsoft.com/office/drawing/2014/main" id="{35BC72C7-5124-1097-1D18-25AB4C241E75}"/>
              </a:ext>
            </a:extLst>
          </p:cNvPr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4F0EAF42-0E3A-7EAC-B871-05D043FAB80A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F2B96B9-D825-F486-93CB-DE48A664C44A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8">
            <a:extLst>
              <a:ext uri="{FF2B5EF4-FFF2-40B4-BE49-F238E27FC236}">
                <a16:creationId xmlns:a16="http://schemas.microsoft.com/office/drawing/2014/main" id="{C87A024A-AF27-545C-0EDB-A1DD2D53DF3D}"/>
              </a:ext>
            </a:extLst>
          </p:cNvPr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Нашивка 19">
            <a:extLst>
              <a:ext uri="{FF2B5EF4-FFF2-40B4-BE49-F238E27FC236}">
                <a16:creationId xmlns:a16="http://schemas.microsoft.com/office/drawing/2014/main" id="{1D6AADD0-6732-7D98-0D81-80EBCEAC4680}"/>
              </a:ext>
            </a:extLst>
          </p:cNvPr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>
            <a:extLst>
              <a:ext uri="{FF2B5EF4-FFF2-40B4-BE49-F238E27FC236}">
                <a16:creationId xmlns:a16="http://schemas.microsoft.com/office/drawing/2014/main" id="{3E868ACE-AF2F-6563-53FA-76BD800F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BECC-17C1-4163-A055-EC4D1687D984}" type="datetime1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12" name="Нижний колонтитул 5">
            <a:extLst>
              <a:ext uri="{FF2B5EF4-FFF2-40B4-BE49-F238E27FC236}">
                <a16:creationId xmlns:a16="http://schemas.microsoft.com/office/drawing/2014/main" id="{2378BA9A-3EF5-35A3-AD2F-4E36D52F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6F059322-CEF0-A9F8-5592-6623111D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84F50-5A06-4B4D-898B-559571F342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107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3ACCBADE-526C-0E65-E69E-C7B87ADE0B3B}"/>
              </a:ext>
            </a:extLst>
          </p:cNvPr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7" name="Полилиния 11">
            <a:extLst>
              <a:ext uri="{FF2B5EF4-FFF2-40B4-BE49-F238E27FC236}">
                <a16:creationId xmlns:a16="http://schemas.microsoft.com/office/drawing/2014/main" id="{775415E5-BC6C-966D-6AA6-446250CBCA9F}"/>
              </a:ext>
            </a:extLst>
          </p:cNvPr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45F8BF15-0834-2A9D-A392-21D309449CF0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8DC9E9C-E817-AA0C-E288-3DE8FE382860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5F58600-DF9B-15C4-4251-10D602F5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>
            <a:extLst>
              <a:ext uri="{FF2B5EF4-FFF2-40B4-BE49-F238E27FC236}">
                <a16:creationId xmlns:a16="http://schemas.microsoft.com/office/drawing/2014/main" id="{1E04AF7A-0275-ABB2-79A4-26399EB4DF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A260AF95-F84E-6F07-1371-1AF236A31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pPr>
              <a:defRPr/>
            </a:pPr>
            <a:fld id="{C05C7112-3D75-4350-BD76-8AEAB51502CC}" type="datetime1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87D00786-D2BC-EFBB-9D46-232BEB8C9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289F6076-1C0B-3343-4071-81FF3AD61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594A52D3-B069-4797-AED9-BF2DD0C10B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220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3538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7013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413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4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4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EFF58C-FC4C-59A3-8A8B-CEDDBD43BD1C}"/>
              </a:ext>
            </a:extLst>
          </p:cNvPr>
          <p:cNvSpPr txBox="1"/>
          <p:nvPr/>
        </p:nvSpPr>
        <p:spPr>
          <a:xfrm>
            <a:off x="604007" y="908721"/>
            <a:ext cx="108889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Отчет главного врача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о работе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cap="all" dirty="0" err="1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гбуз</a:t>
            </a:r>
            <a:r>
              <a:rPr lang="ru-RU" sz="48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 «</a:t>
            </a:r>
            <a:r>
              <a:rPr lang="ru-RU" sz="4800" b="1" cap="all" dirty="0" err="1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дц</a:t>
            </a:r>
            <a:r>
              <a:rPr lang="ru-RU" sz="48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 № 5 </a:t>
            </a:r>
            <a:r>
              <a:rPr lang="ru-RU" sz="4800" b="1" cap="all" dirty="0" err="1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дзм</a:t>
            </a:r>
            <a:r>
              <a:rPr lang="ru-RU" sz="48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»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За 2023 год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 </a:t>
            </a:r>
          </a:p>
        </p:txBody>
      </p:sp>
      <p:sp>
        <p:nvSpPr>
          <p:cNvPr id="11267" name="Прямоугольник 2">
            <a:extLst>
              <a:ext uri="{FF2B5EF4-FFF2-40B4-BE49-F238E27FC236}">
                <a16:creationId xmlns:a16="http://schemas.microsoft.com/office/drawing/2014/main" id="{AF372C7F-57D2-3BB1-2EE5-229DD86E9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439" y="5876926"/>
            <a:ext cx="85972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dirty="0">
                <a:solidFill>
                  <a:prstClr val="white"/>
                </a:solidFill>
                <a:latin typeface="Montserrat" pitchFamily="2" charset="-52"/>
                <a:cs typeface="Times New Roman" panose="02020603050405020304" pitchFamily="18" charset="0"/>
              </a:rPr>
              <a:t>Докладчик – Главный врач ГБУЗ «ДЦ № 5 ДЗМ, д.м.н.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dirty="0">
                <a:solidFill>
                  <a:prstClr val="white"/>
                </a:solidFill>
                <a:latin typeface="Montserrat" pitchFamily="2" charset="-52"/>
                <a:cs typeface="Times New Roman" panose="02020603050405020304" pitchFamily="18" charset="0"/>
              </a:rPr>
              <a:t>П.В. Гуляев</a:t>
            </a:r>
            <a:endParaRPr lang="ru-RU" altLang="ru-RU" sz="2800" dirty="0">
              <a:solidFill>
                <a:prstClr val="white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8F6358E3-A56D-2D09-2DCF-F7EEC702F6E2}"/>
              </a:ext>
            </a:extLst>
          </p:cNvPr>
          <p:cNvSpPr/>
          <p:nvPr/>
        </p:nvSpPr>
        <p:spPr>
          <a:xfrm>
            <a:off x="852882" y="3355065"/>
            <a:ext cx="6458552" cy="159610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Номер слайда 3">
            <a:extLst>
              <a:ext uri="{FF2B5EF4-FFF2-40B4-BE49-F238E27FC236}">
                <a16:creationId xmlns:a16="http://schemas.microsoft.com/office/drawing/2014/main" id="{B55186FB-2683-B567-BE50-1EA6EA15E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D08659E-07E5-4100-A3C3-E41E866C0C4C}" type="slidenum">
              <a:rPr lang="ru-RU" altLang="ru-RU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A27C78-2F97-8D82-A63C-27AC5B680ED9}"/>
              </a:ext>
            </a:extLst>
          </p:cNvPr>
          <p:cNvSpPr/>
          <p:nvPr/>
        </p:nvSpPr>
        <p:spPr>
          <a:xfrm>
            <a:off x="0" y="203620"/>
            <a:ext cx="1220933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телемедицина</a:t>
            </a:r>
            <a:endParaRPr lang="ru-RU" sz="3200" b="1" dirty="0">
              <a:solidFill>
                <a:srgbClr val="DEF5FA">
                  <a:lumMod val="75000"/>
                </a:srgbClr>
              </a:solidFill>
              <a:latin typeface="Montserrat" panose="00000500000000000000" pitchFamily="2" charset="-52"/>
              <a:cs typeface="Times New Roman" pitchFamily="18" charset="0"/>
            </a:endParaRPr>
          </a:p>
        </p:txBody>
      </p:sp>
      <p:sp>
        <p:nvSpPr>
          <p:cNvPr id="23556" name="TextBox 3">
            <a:extLst>
              <a:ext uri="{FF2B5EF4-FFF2-40B4-BE49-F238E27FC236}">
                <a16:creationId xmlns:a16="http://schemas.microsoft.com/office/drawing/2014/main" id="{E7D8BAD6-16B3-1B91-ED96-3A7B1E6E9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230" y="1135222"/>
            <a:ext cx="106456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Montserrat" pitchFamily="2" charset="-52"/>
                <a:cs typeface="Calibri" panose="020F0502020204030204" pitchFamily="34" charset="0"/>
              </a:rPr>
              <a:t>Телемедицина</a:t>
            </a:r>
            <a:r>
              <a:rPr lang="ru-RU" altLang="ru-RU" sz="2400" dirty="0">
                <a:solidFill>
                  <a:prstClr val="black"/>
                </a:solidFill>
                <a:latin typeface="Montserrat" pitchFamily="2" charset="-52"/>
                <a:cs typeface="Calibri" panose="020F0502020204030204" pitchFamily="34" charset="0"/>
              </a:rPr>
              <a:t> – эксперимент по массовому внедрению телемедицинских технологий проводится с целью отработки практического применения технологии дистанционного закрытия листка нетрудоспособности в форме электронного документа.</a:t>
            </a:r>
            <a:endParaRPr lang="ru-RU" altLang="ru-RU" sz="2400" dirty="0">
              <a:solidFill>
                <a:prstClr val="black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23558" name="TextBox 7">
            <a:extLst>
              <a:ext uri="{FF2B5EF4-FFF2-40B4-BE49-F238E27FC236}">
                <a16:creationId xmlns:a16="http://schemas.microsoft.com/office/drawing/2014/main" id="{C4A6D5AF-C795-366D-E992-559F8C91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004" y="3691155"/>
            <a:ext cx="55578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ГБУЗ «ДЦ № 5 ДЗМ» за 2023 год силами </a:t>
            </a:r>
            <a:r>
              <a:rPr lang="ru-RU" altLang="ru-RU" b="1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5 врачей</a:t>
            </a:r>
            <a:r>
              <a:rPr lang="ru-RU" altLang="ru-RU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посредством Телемедицины проконсультировано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40 453 пациентов</a:t>
            </a:r>
            <a:r>
              <a:rPr lang="ru-RU" altLang="ru-RU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опубликовано </a:t>
            </a:r>
            <a:r>
              <a:rPr lang="ru-RU" altLang="ru-RU" b="1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76 861 протоколов</a:t>
            </a:r>
            <a:endParaRPr lang="ru-RU" altLang="ru-RU" dirty="0">
              <a:solidFill>
                <a:prstClr val="black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B826EFE-5552-3F0F-415F-88DBDF0A1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47" y="3313120"/>
            <a:ext cx="4085322" cy="316283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2C84D5DF-FF61-3622-506B-7EFC15D24E12}"/>
              </a:ext>
            </a:extLst>
          </p:cNvPr>
          <p:cNvSpPr/>
          <p:nvPr/>
        </p:nvSpPr>
        <p:spPr>
          <a:xfrm>
            <a:off x="9577417" y="573741"/>
            <a:ext cx="2290626" cy="5570819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F94B33-2C93-04C7-515A-B9FAE4D40CE1}"/>
              </a:ext>
            </a:extLst>
          </p:cNvPr>
          <p:cNvSpPr/>
          <p:nvPr/>
        </p:nvSpPr>
        <p:spPr>
          <a:xfrm>
            <a:off x="1976439" y="1573213"/>
            <a:ext cx="6962775" cy="127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7" name="Шестиугольник 96">
            <a:extLst>
              <a:ext uri="{FF2B5EF4-FFF2-40B4-BE49-F238E27FC236}">
                <a16:creationId xmlns:a16="http://schemas.microsoft.com/office/drawing/2014/main" id="{74494F54-9A63-9C5F-9378-7DE38BF5A386}"/>
              </a:ext>
            </a:extLst>
          </p:cNvPr>
          <p:cNvSpPr/>
          <p:nvPr/>
        </p:nvSpPr>
        <p:spPr>
          <a:xfrm>
            <a:off x="6948489" y="2189163"/>
            <a:ext cx="1119187" cy="96520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Lucida Sans Unicode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5CE7655-C7DC-B182-4551-CD19D139EEE2}"/>
              </a:ext>
            </a:extLst>
          </p:cNvPr>
          <p:cNvGrpSpPr/>
          <p:nvPr/>
        </p:nvGrpSpPr>
        <p:grpSpPr>
          <a:xfrm>
            <a:off x="85441" y="705562"/>
            <a:ext cx="9144000" cy="5143500"/>
            <a:chOff x="1524000" y="857250"/>
            <a:chExt cx="9144000" cy="5143500"/>
          </a:xfrm>
        </p:grpSpPr>
        <p:pic>
          <p:nvPicPr>
            <p:cNvPr id="24579" name="Рисунок 8">
              <a:extLst>
                <a:ext uri="{FF2B5EF4-FFF2-40B4-BE49-F238E27FC236}">
                  <a16:creationId xmlns:a16="http://schemas.microsoft.com/office/drawing/2014/main" id="{0D515BE0-EC31-E46E-EB34-39ED0F9E7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85725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98BC37C-8797-43A3-1B92-D757D6863767}"/>
                </a:ext>
              </a:extLst>
            </p:cNvPr>
            <p:cNvSpPr txBox="1"/>
            <p:nvPr/>
          </p:nvSpPr>
          <p:spPr>
            <a:xfrm>
              <a:off x="2397125" y="1133475"/>
              <a:ext cx="2446338" cy="438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250" b="1" dirty="0">
                  <a:solidFill>
                    <a:srgbClr val="1B2E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Цифровизация</a:t>
              </a:r>
              <a:endParaRPr lang="ru-RU" sz="2250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581" name="Рисунок 6">
              <a:extLst>
                <a:ext uri="{FF2B5EF4-FFF2-40B4-BE49-F238E27FC236}">
                  <a16:creationId xmlns:a16="http://schemas.microsoft.com/office/drawing/2014/main" id="{731A94B8-507B-3425-2B20-027FF0E5B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12767">
              <a:off x="1957388" y="1247775"/>
              <a:ext cx="25241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Box 68">
              <a:extLst>
                <a:ext uri="{FF2B5EF4-FFF2-40B4-BE49-F238E27FC236}">
                  <a16:creationId xmlns:a16="http://schemas.microsoft.com/office/drawing/2014/main" id="{A996F69E-2AE5-B59A-F782-E84F407A5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214" y="1773238"/>
              <a:ext cx="61944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48BDD7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Более 10 лет Москва занимается цифровизацией системы здравоохранения</a:t>
              </a:r>
            </a:p>
          </p:txBody>
        </p:sp>
        <p:grpSp>
          <p:nvGrpSpPr>
            <p:cNvPr id="24583" name="Группа 12">
              <a:extLst>
                <a:ext uri="{FF2B5EF4-FFF2-40B4-BE49-F238E27FC236}">
                  <a16:creationId xmlns:a16="http://schemas.microsoft.com/office/drawing/2014/main" id="{64F60D68-31ED-F5F4-7BD4-1828AFFC6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4851" y="2566988"/>
              <a:ext cx="2130425" cy="1295400"/>
              <a:chOff x="663334" y="2268338"/>
              <a:chExt cx="2840654" cy="1727106"/>
            </a:xfrm>
          </p:grpSpPr>
          <p:sp>
            <p:nvSpPr>
              <p:cNvPr id="106" name="Шестиугольник 105">
                <a:extLst>
                  <a:ext uri="{FF2B5EF4-FFF2-40B4-BE49-F238E27FC236}">
                    <a16:creationId xmlns:a16="http://schemas.microsoft.com/office/drawing/2014/main" id="{5324FAEF-E66C-5E79-B040-A5AFC0CED8BF}"/>
                  </a:ext>
                </a:extLst>
              </p:cNvPr>
              <p:cNvSpPr/>
              <p:nvPr/>
            </p:nvSpPr>
            <p:spPr>
              <a:xfrm>
                <a:off x="663334" y="2287386"/>
                <a:ext cx="1981261" cy="1708058"/>
              </a:xfrm>
              <a:prstGeom prst="hexagon">
                <a:avLst/>
              </a:prstGeom>
              <a:solidFill>
                <a:srgbClr val="48BDD7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prstClr val="white"/>
                  </a:solidFill>
                  <a:latin typeface="Lucida Sans Unicode"/>
                </a:endParaRPr>
              </a:p>
            </p:txBody>
          </p:sp>
          <p:sp>
            <p:nvSpPr>
              <p:cNvPr id="24628" name="TextBox 121">
                <a:extLst>
                  <a:ext uri="{FF2B5EF4-FFF2-40B4-BE49-F238E27FC236}">
                    <a16:creationId xmlns:a16="http://schemas.microsoft.com/office/drawing/2014/main" id="{60108A45-38F4-F016-96DC-6D4B5C2677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8342" y="2268338"/>
                <a:ext cx="1868584" cy="1354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6000" b="1">
                    <a:solidFill>
                      <a:srgbClr val="4694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endParaRPr lang="ru-RU" altLang="ru-RU" sz="6000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29" name="TextBox 122">
                <a:extLst>
                  <a:ext uri="{FF2B5EF4-FFF2-40B4-BE49-F238E27FC236}">
                    <a16:creationId xmlns:a16="http://schemas.microsoft.com/office/drawing/2014/main" id="{DDE86BF8-2D4E-9EE4-DBEB-4515F081FA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126" y="2592350"/>
                <a:ext cx="351515" cy="800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3300" b="1">
                    <a:solidFill>
                      <a:srgbClr val="4694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endParaRPr lang="ru-RU" altLang="ru-RU" sz="3300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30" name="TextBox 123">
                <a:extLst>
                  <a:ext uri="{FF2B5EF4-FFF2-40B4-BE49-F238E27FC236}">
                    <a16:creationId xmlns:a16="http://schemas.microsoft.com/office/drawing/2014/main" id="{FBEBE8DF-56D1-F96B-8D8A-1F770458CB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1706" y="2808998"/>
                <a:ext cx="1182282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b="1">
                    <a:solidFill>
                      <a:srgbClr val="4694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млн.</a:t>
                </a:r>
                <a:endParaRPr lang="ru-RU" altLang="ru-RU" sz="2400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31" name="TextBox 124">
                <a:extLst>
                  <a:ext uri="{FF2B5EF4-FFF2-40B4-BE49-F238E27FC236}">
                    <a16:creationId xmlns:a16="http://schemas.microsoft.com/office/drawing/2014/main" id="{F0856DB4-8157-C1A8-74DC-93745C218E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4509" y="3416882"/>
                <a:ext cx="208978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500">
                    <a:solidFill>
                      <a:srgbClr val="1B2E51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ЭМК в ЕМИАС</a:t>
                </a:r>
              </a:p>
            </p:txBody>
          </p:sp>
        </p:grpSp>
        <p:grpSp>
          <p:nvGrpSpPr>
            <p:cNvPr id="24584" name="Группа 4">
              <a:extLst>
                <a:ext uri="{FF2B5EF4-FFF2-40B4-BE49-F238E27FC236}">
                  <a16:creationId xmlns:a16="http://schemas.microsoft.com/office/drawing/2014/main" id="{D4AA5423-2A1B-6DCD-4E26-A95BB03C5C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4525" y="2360613"/>
              <a:ext cx="2692400" cy="368300"/>
              <a:chOff x="818627" y="5414129"/>
              <a:chExt cx="3589444" cy="492443"/>
            </a:xfrm>
          </p:grpSpPr>
          <p:sp>
            <p:nvSpPr>
              <p:cNvPr id="24625" name="TextBox 108">
                <a:extLst>
                  <a:ext uri="{FF2B5EF4-FFF2-40B4-BE49-F238E27FC236}">
                    <a16:creationId xmlns:a16="http://schemas.microsoft.com/office/drawing/2014/main" id="{0EE24D93-426F-AF80-C04C-20AC26B6F5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3924" y="5414129"/>
                <a:ext cx="3234147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900" b="1">
                    <a:solidFill>
                      <a:srgbClr val="48BDD7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&gt; 100 млн раз </a:t>
                </a:r>
                <a:r>
                  <a:rPr lang="ru-RU" altLang="ru-RU" sz="900">
                    <a:solidFill>
                      <a:srgbClr val="1B2E51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москвичи воспользовались онлайн-записью</a:t>
                </a:r>
              </a:p>
            </p:txBody>
          </p:sp>
          <p:pic>
            <p:nvPicPr>
              <p:cNvPr id="24626" name="Рисунок 109">
                <a:extLst>
                  <a:ext uri="{FF2B5EF4-FFF2-40B4-BE49-F238E27FC236}">
                    <a16:creationId xmlns:a16="http://schemas.microsoft.com/office/drawing/2014/main" id="{C56D8E20-C059-0D4E-A877-E402697CD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887233">
                <a:off x="823572" y="5470739"/>
                <a:ext cx="237731" cy="247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5" name="Группа 7">
              <a:extLst>
                <a:ext uri="{FF2B5EF4-FFF2-40B4-BE49-F238E27FC236}">
                  <a16:creationId xmlns:a16="http://schemas.microsoft.com/office/drawing/2014/main" id="{D86FCB02-0EDF-3551-6CC3-6FD3D0905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0876" y="2898776"/>
              <a:ext cx="2562225" cy="646113"/>
              <a:chOff x="4828818" y="5581107"/>
              <a:chExt cx="3416686" cy="861775"/>
            </a:xfrm>
          </p:grpSpPr>
          <p:sp>
            <p:nvSpPr>
              <p:cNvPr id="24623" name="TextBox 114">
                <a:extLst>
                  <a:ext uri="{FF2B5EF4-FFF2-40B4-BE49-F238E27FC236}">
                    <a16:creationId xmlns:a16="http://schemas.microsoft.com/office/drawing/2014/main" id="{195B2C25-8102-766B-BD38-EE0F9B3348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4117" y="5581107"/>
                <a:ext cx="3061387" cy="86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900" dirty="0">
                    <a:solidFill>
                      <a:srgbClr val="1B2E51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Поставили </a:t>
                </a:r>
                <a:r>
                  <a:rPr lang="ru-RU" altLang="ru-RU" sz="900" b="1" dirty="0">
                    <a:solidFill>
                      <a:srgbClr val="48BDD7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&gt; 9 млн </a:t>
                </a:r>
                <a:r>
                  <a:rPr lang="ru-RU" altLang="ru-RU" sz="900" dirty="0">
                    <a:solidFill>
                      <a:srgbClr val="1B2E51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предварительных диагнозов 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900" dirty="0">
                    <a:solidFill>
                      <a:srgbClr val="1B2E51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с помощью системы поддержки принятия врачебных решений</a:t>
                </a:r>
              </a:p>
            </p:txBody>
          </p:sp>
          <p:pic>
            <p:nvPicPr>
              <p:cNvPr id="24624" name="Рисунок 132">
                <a:extLst>
                  <a:ext uri="{FF2B5EF4-FFF2-40B4-BE49-F238E27FC236}">
                    <a16:creationId xmlns:a16="http://schemas.microsoft.com/office/drawing/2014/main" id="{D779B2B7-3A9E-157E-35FB-DC3ECA46D3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887233">
                <a:off x="4834084" y="5637246"/>
                <a:ext cx="237147" cy="247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6" name="Группа 11">
              <a:extLst>
                <a:ext uri="{FF2B5EF4-FFF2-40B4-BE49-F238E27FC236}">
                  <a16:creationId xmlns:a16="http://schemas.microsoft.com/office/drawing/2014/main" id="{1987F3AE-0271-2999-BF0A-E88C73B349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6114" y="3686175"/>
              <a:ext cx="2351087" cy="368300"/>
              <a:chOff x="8721723" y="5581107"/>
              <a:chExt cx="3371395" cy="492443"/>
            </a:xfrm>
          </p:grpSpPr>
          <p:sp>
            <p:nvSpPr>
              <p:cNvPr id="24621" name="TextBox 138">
                <a:extLst>
                  <a:ext uri="{FF2B5EF4-FFF2-40B4-BE49-F238E27FC236}">
                    <a16:creationId xmlns:a16="http://schemas.microsoft.com/office/drawing/2014/main" id="{CB8095AC-3C6D-360B-162F-9FDBF66858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7020" y="5581107"/>
                <a:ext cx="3016098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900" b="1">
                    <a:solidFill>
                      <a:srgbClr val="48BDD7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&gt; 8 миллионов </a:t>
                </a:r>
                <a:r>
                  <a:rPr lang="ru-RU" altLang="ru-RU" sz="900">
                    <a:solidFill>
                      <a:srgbClr val="1B2E51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исследований обработали ИИ-сервисы</a:t>
                </a:r>
              </a:p>
            </p:txBody>
          </p:sp>
          <p:pic>
            <p:nvPicPr>
              <p:cNvPr id="24622" name="Рисунок 139">
                <a:extLst>
                  <a:ext uri="{FF2B5EF4-FFF2-40B4-BE49-F238E27FC236}">
                    <a16:creationId xmlns:a16="http://schemas.microsoft.com/office/drawing/2014/main" id="{05CE38B6-839A-9130-7F76-6AEDB5AED4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887233">
                <a:off x="8726923" y="5637463"/>
                <a:ext cx="237731" cy="248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587" name="Рисунок 140">
              <a:extLst>
                <a:ext uri="{FF2B5EF4-FFF2-40B4-BE49-F238E27FC236}">
                  <a16:creationId xmlns:a16="http://schemas.microsoft.com/office/drawing/2014/main" id="{10EBB3C7-4568-17AB-513D-E16869306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250" y="1266826"/>
              <a:ext cx="10239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282AD02C-316C-441E-9CA2-86B3281445C0}"/>
                </a:ext>
              </a:extLst>
            </p:cNvPr>
            <p:cNvSpPr/>
            <p:nvPr/>
          </p:nvSpPr>
          <p:spPr>
            <a:xfrm>
              <a:off x="2081214" y="4489450"/>
              <a:ext cx="5919787" cy="1162050"/>
            </a:xfrm>
            <a:prstGeom prst="roundRect">
              <a:avLst>
                <a:gd name="adj" fmla="val 965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F547881C-B8C2-94B7-36C2-F1745D960188}"/>
                </a:ext>
              </a:extLst>
            </p:cNvPr>
            <p:cNvSpPr/>
            <p:nvPr/>
          </p:nvSpPr>
          <p:spPr>
            <a:xfrm>
              <a:off x="1951038" y="4316414"/>
              <a:ext cx="2559050" cy="358775"/>
            </a:xfrm>
            <a:prstGeom prst="roundRect">
              <a:avLst>
                <a:gd name="adj" fmla="val 28744"/>
              </a:avLst>
            </a:prstGeom>
            <a:solidFill>
              <a:srgbClr val="4694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24590" name="TextBox 54">
              <a:extLst>
                <a:ext uri="{FF2B5EF4-FFF2-40B4-BE49-F238E27FC236}">
                  <a16:creationId xmlns:a16="http://schemas.microsoft.com/office/drawing/2014/main" id="{A3BCE6A2-925B-E9B7-1398-E82EF8D1D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213" y="4362451"/>
              <a:ext cx="23622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цифровом виде хранятся:</a:t>
              </a:r>
              <a:endParaRPr lang="ru-RU" alt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591" name="Группа 55">
              <a:extLst>
                <a:ext uri="{FF2B5EF4-FFF2-40B4-BE49-F238E27FC236}">
                  <a16:creationId xmlns:a16="http://schemas.microsoft.com/office/drawing/2014/main" id="{D6CC3C86-AA4E-E450-F60A-3D7587696A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0438" y="4795838"/>
              <a:ext cx="1581150" cy="715764"/>
              <a:chOff x="3929939" y="2403576"/>
              <a:chExt cx="2109273" cy="954373"/>
            </a:xfrm>
          </p:grpSpPr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037DD07F-4174-FB3D-419C-54DCEFD3BF45}"/>
                  </a:ext>
                </a:extLst>
              </p:cNvPr>
              <p:cNvSpPr/>
              <p:nvPr/>
            </p:nvSpPr>
            <p:spPr>
              <a:xfrm>
                <a:off x="3929939" y="2492478"/>
                <a:ext cx="808978" cy="810700"/>
              </a:xfrm>
              <a:prstGeom prst="ellipse">
                <a:avLst/>
              </a:prstGeom>
              <a:solidFill>
                <a:srgbClr val="48BDD7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ucida Sans Unicode"/>
                </a:endParaRPr>
              </a:p>
            </p:txBody>
          </p:sp>
          <p:sp>
            <p:nvSpPr>
              <p:cNvPr id="24617" name="TextBox 57">
                <a:extLst>
                  <a:ext uri="{FF2B5EF4-FFF2-40B4-BE49-F238E27FC236}">
                    <a16:creationId xmlns:a16="http://schemas.microsoft.com/office/drawing/2014/main" id="{66F90EA6-88EE-7758-C6F7-7867ACC804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3484" y="2403576"/>
                <a:ext cx="1016539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b="1">
                    <a:solidFill>
                      <a:srgbClr val="4694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330</a:t>
                </a:r>
                <a:endParaRPr lang="ru-RU" altLang="ru-RU" sz="2400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18" name="TextBox 58">
                <a:extLst>
                  <a:ext uri="{FF2B5EF4-FFF2-40B4-BE49-F238E27FC236}">
                    <a16:creationId xmlns:a16="http://schemas.microsoft.com/office/drawing/2014/main" id="{EE8D6AD6-6B0B-FB5F-CAC4-487653E6F7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9583" y="2501703"/>
                <a:ext cx="351515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>
                    <a:solidFill>
                      <a:srgbClr val="4694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endParaRPr lang="ru-RU" altLang="ru-RU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19" name="TextBox 59">
                <a:extLst>
                  <a:ext uri="{FF2B5EF4-FFF2-40B4-BE49-F238E27FC236}">
                    <a16:creationId xmlns:a16="http://schemas.microsoft.com/office/drawing/2014/main" id="{5F8C142E-3BDE-D299-9BE1-B68E39F10E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6930" y="2492859"/>
                <a:ext cx="1182282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>
                    <a:solidFill>
                      <a:srgbClr val="4694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млн.</a:t>
                </a:r>
                <a:endParaRPr lang="ru-RU" altLang="ru-RU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20" name="TextBox 60">
                <a:extLst>
                  <a:ext uri="{FF2B5EF4-FFF2-40B4-BE49-F238E27FC236}">
                    <a16:creationId xmlns:a16="http://schemas.microsoft.com/office/drawing/2014/main" id="{5C3B2BC5-A738-A0E8-F76B-1273B6313C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9243" y="2947571"/>
                <a:ext cx="1376534" cy="410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700">
                    <a:solidFill>
                      <a:srgbClr val="1B2E51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протоколов осмотров врачей</a:t>
                </a:r>
              </a:p>
            </p:txBody>
          </p:sp>
        </p:grpSp>
        <p:grpSp>
          <p:nvGrpSpPr>
            <p:cNvPr id="24592" name="Группа 61">
              <a:extLst>
                <a:ext uri="{FF2B5EF4-FFF2-40B4-BE49-F238E27FC236}">
                  <a16:creationId xmlns:a16="http://schemas.microsoft.com/office/drawing/2014/main" id="{0C3369E9-AD16-6002-0561-5238D39873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4425" y="4795839"/>
              <a:ext cx="1593850" cy="674687"/>
              <a:chOff x="5968019" y="2403576"/>
              <a:chExt cx="2125175" cy="898690"/>
            </a:xfrm>
          </p:grpSpPr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46ED8CAB-1A9D-CE52-CA14-08A5BE8B295A}"/>
                  </a:ext>
                </a:extLst>
              </p:cNvPr>
              <p:cNvSpPr/>
              <p:nvPr/>
            </p:nvSpPr>
            <p:spPr>
              <a:xfrm>
                <a:off x="5968019" y="2492388"/>
                <a:ext cx="808583" cy="809878"/>
              </a:xfrm>
              <a:prstGeom prst="ellipse">
                <a:avLst/>
              </a:prstGeom>
              <a:solidFill>
                <a:srgbClr val="48BDD7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ucida Sans Unicode"/>
                </a:endParaRPr>
              </a:p>
            </p:txBody>
          </p:sp>
          <p:sp>
            <p:nvSpPr>
              <p:cNvPr id="24612" name="TextBox 63">
                <a:extLst>
                  <a:ext uri="{FF2B5EF4-FFF2-40B4-BE49-F238E27FC236}">
                    <a16:creationId xmlns:a16="http://schemas.microsoft.com/office/drawing/2014/main" id="{4557487A-4409-DA79-0B42-A0E87A47B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1564" y="2403576"/>
                <a:ext cx="1016537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b="1">
                    <a:solidFill>
                      <a:srgbClr val="4694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143</a:t>
                </a:r>
                <a:endParaRPr lang="ru-RU" altLang="ru-RU" sz="2400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13" name="TextBox 64">
                <a:extLst>
                  <a:ext uri="{FF2B5EF4-FFF2-40B4-BE49-F238E27FC236}">
                    <a16:creationId xmlns:a16="http://schemas.microsoft.com/office/drawing/2014/main" id="{AA1B7CA7-A094-4DC1-541A-8F1AC36A74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7663" y="2501703"/>
                <a:ext cx="351513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>
                    <a:solidFill>
                      <a:srgbClr val="4694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endParaRPr lang="ru-RU" altLang="ru-RU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14" name="TextBox 65">
                <a:extLst>
                  <a:ext uri="{FF2B5EF4-FFF2-40B4-BE49-F238E27FC236}">
                    <a16:creationId xmlns:a16="http://schemas.microsoft.com/office/drawing/2014/main" id="{EABB0A19-6896-666A-2F0D-33B3BD4F8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0912" y="2500807"/>
                <a:ext cx="1182282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>
                    <a:solidFill>
                      <a:srgbClr val="4694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млн.</a:t>
                </a:r>
                <a:endParaRPr lang="ru-RU" altLang="ru-RU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15" name="TextBox 66">
                <a:extLst>
                  <a:ext uri="{FF2B5EF4-FFF2-40B4-BE49-F238E27FC236}">
                    <a16:creationId xmlns:a16="http://schemas.microsoft.com/office/drawing/2014/main" id="{C4F7D3BC-C8D5-555F-CDF8-033A96E802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3992" y="2949134"/>
                <a:ext cx="1140906" cy="277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700">
                    <a:solidFill>
                      <a:srgbClr val="1B2E51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рецептов</a:t>
                </a:r>
              </a:p>
            </p:txBody>
          </p:sp>
        </p:grpSp>
        <p:grpSp>
          <p:nvGrpSpPr>
            <p:cNvPr id="24593" name="Группа 67">
              <a:extLst>
                <a:ext uri="{FF2B5EF4-FFF2-40B4-BE49-F238E27FC236}">
                  <a16:creationId xmlns:a16="http://schemas.microsoft.com/office/drawing/2014/main" id="{55CBA0FD-EEDA-E547-B004-AD0279AC1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000" y="4795838"/>
              <a:ext cx="1593850" cy="715764"/>
              <a:chOff x="7948384" y="2445639"/>
              <a:chExt cx="2125175" cy="954373"/>
            </a:xfrm>
          </p:grpSpPr>
          <p:sp>
            <p:nvSpPr>
              <p:cNvPr id="70" name="Овал 69">
                <a:extLst>
                  <a:ext uri="{FF2B5EF4-FFF2-40B4-BE49-F238E27FC236}">
                    <a16:creationId xmlns:a16="http://schemas.microsoft.com/office/drawing/2014/main" id="{AC7C8985-A04A-04C2-6E84-F2CA7D838291}"/>
                  </a:ext>
                </a:extLst>
              </p:cNvPr>
              <p:cNvSpPr/>
              <p:nvPr/>
            </p:nvSpPr>
            <p:spPr>
              <a:xfrm>
                <a:off x="7948384" y="2534541"/>
                <a:ext cx="808583" cy="810700"/>
              </a:xfrm>
              <a:prstGeom prst="ellipse">
                <a:avLst/>
              </a:prstGeom>
              <a:solidFill>
                <a:srgbClr val="48BDD7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ucida Sans Unicode"/>
                </a:endParaRPr>
              </a:p>
            </p:txBody>
          </p:sp>
          <p:sp>
            <p:nvSpPr>
              <p:cNvPr id="24607" name="TextBox 70">
                <a:extLst>
                  <a:ext uri="{FF2B5EF4-FFF2-40B4-BE49-F238E27FC236}">
                    <a16:creationId xmlns:a16="http://schemas.microsoft.com/office/drawing/2014/main" id="{318B28BC-B42E-379B-5919-1CCE3443FE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71929" y="2445639"/>
                <a:ext cx="1016537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b="1">
                    <a:solidFill>
                      <a:srgbClr val="4694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320</a:t>
                </a:r>
                <a:endParaRPr lang="ru-RU" altLang="ru-RU" sz="2400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08" name="TextBox 71">
                <a:extLst>
                  <a:ext uri="{FF2B5EF4-FFF2-40B4-BE49-F238E27FC236}">
                    <a16:creationId xmlns:a16="http://schemas.microsoft.com/office/drawing/2014/main" id="{EED21441-7212-672C-1378-E85B00A481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58028" y="2543766"/>
                <a:ext cx="351513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>
                    <a:solidFill>
                      <a:srgbClr val="4694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endParaRPr lang="ru-RU" altLang="ru-RU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09" name="TextBox 72">
                <a:extLst>
                  <a:ext uri="{FF2B5EF4-FFF2-40B4-BE49-F238E27FC236}">
                    <a16:creationId xmlns:a16="http://schemas.microsoft.com/office/drawing/2014/main" id="{9E3BFB6D-1BB7-AF81-647D-EC7B7FDA66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91277" y="2519019"/>
                <a:ext cx="1182282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>
                    <a:solidFill>
                      <a:srgbClr val="4694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млн.</a:t>
                </a:r>
                <a:endParaRPr lang="ru-RU" altLang="ru-RU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10" name="TextBox 73">
                <a:extLst>
                  <a:ext uri="{FF2B5EF4-FFF2-40B4-BE49-F238E27FC236}">
                    <a16:creationId xmlns:a16="http://schemas.microsoft.com/office/drawing/2014/main" id="{E231A56F-15D0-C2D6-52B4-BAEF037B5E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04506" y="2989634"/>
                <a:ext cx="1138789" cy="410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700">
                    <a:solidFill>
                      <a:srgbClr val="1B2E51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результатов анализов</a:t>
                </a:r>
              </a:p>
            </p:txBody>
          </p:sp>
        </p:grpSp>
        <p:grpSp>
          <p:nvGrpSpPr>
            <p:cNvPr id="24594" name="Группа 74">
              <a:extLst>
                <a:ext uri="{FF2B5EF4-FFF2-40B4-BE49-F238E27FC236}">
                  <a16:creationId xmlns:a16="http://schemas.microsoft.com/office/drawing/2014/main" id="{58AD9584-33C8-5351-4644-1C4BAACBAE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239" y="4795838"/>
              <a:ext cx="1647825" cy="715764"/>
              <a:chOff x="9907502" y="3382147"/>
              <a:chExt cx="2196738" cy="954373"/>
            </a:xfrm>
          </p:grpSpPr>
          <p:sp>
            <p:nvSpPr>
              <p:cNvPr id="76" name="Овал 75">
                <a:extLst>
                  <a:ext uri="{FF2B5EF4-FFF2-40B4-BE49-F238E27FC236}">
                    <a16:creationId xmlns:a16="http://schemas.microsoft.com/office/drawing/2014/main" id="{53CE01C6-F917-2436-D803-C31374C4E829}"/>
                  </a:ext>
                </a:extLst>
              </p:cNvPr>
              <p:cNvSpPr/>
              <p:nvPr/>
            </p:nvSpPr>
            <p:spPr>
              <a:xfrm>
                <a:off x="9907502" y="3471049"/>
                <a:ext cx="808433" cy="810700"/>
              </a:xfrm>
              <a:prstGeom prst="ellipse">
                <a:avLst/>
              </a:prstGeom>
              <a:solidFill>
                <a:srgbClr val="48BDD7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ucida Sans Unicode"/>
                </a:endParaRPr>
              </a:p>
            </p:txBody>
          </p:sp>
          <p:sp>
            <p:nvSpPr>
              <p:cNvPr id="24602" name="TextBox 76">
                <a:extLst>
                  <a:ext uri="{FF2B5EF4-FFF2-40B4-BE49-F238E27FC236}">
                    <a16:creationId xmlns:a16="http://schemas.microsoft.com/office/drawing/2014/main" id="{25332065-7702-A25F-92A6-4EC50E1B30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31047" y="3382147"/>
                <a:ext cx="1182283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b="1">
                    <a:solidFill>
                      <a:srgbClr val="4694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11,7</a:t>
                </a:r>
                <a:endParaRPr lang="ru-RU" altLang="ru-RU" sz="2400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03" name="TextBox 84">
                <a:extLst>
                  <a:ext uri="{FF2B5EF4-FFF2-40B4-BE49-F238E27FC236}">
                    <a16:creationId xmlns:a16="http://schemas.microsoft.com/office/drawing/2014/main" id="{915A4CBD-6402-EA81-29BC-3CE9F4A367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17146" y="3480274"/>
                <a:ext cx="351515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>
                    <a:solidFill>
                      <a:srgbClr val="4694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endParaRPr lang="ru-RU" altLang="ru-RU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04" name="TextBox 87">
                <a:extLst>
                  <a:ext uri="{FF2B5EF4-FFF2-40B4-BE49-F238E27FC236}">
                    <a16:creationId xmlns:a16="http://schemas.microsoft.com/office/drawing/2014/main" id="{DD21C3AB-2EB1-04B1-83B8-457FC86BF0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21957" y="3479380"/>
                <a:ext cx="1182283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>
                    <a:solidFill>
                      <a:srgbClr val="4694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млн.</a:t>
                </a:r>
                <a:endParaRPr lang="ru-RU" altLang="ru-RU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05" name="TextBox 89">
                <a:extLst>
                  <a:ext uri="{FF2B5EF4-FFF2-40B4-BE49-F238E27FC236}">
                    <a16:creationId xmlns:a16="http://schemas.microsoft.com/office/drawing/2014/main" id="{E1784A43-6584-4B70-913C-D6A1B55EA2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50346" y="3926142"/>
                <a:ext cx="1635913" cy="410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700">
                    <a:solidFill>
                      <a:srgbClr val="1B2E51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выписных эпикризов из стационаров</a:t>
                </a:r>
              </a:p>
            </p:txBody>
          </p:sp>
        </p:grp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CDD281C1-9B3E-15AC-B945-025BF412E8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/>
            <a:srcRect l="279" t="514" r="23422" b="777"/>
            <a:stretch/>
          </p:blipFill>
          <p:spPr bwMode="auto">
            <a:xfrm>
              <a:off x="7570787" y="2004850"/>
              <a:ext cx="2859983" cy="2465501"/>
            </a:xfrm>
            <a:custGeom>
              <a:avLst/>
              <a:gdLst>
                <a:gd name="connsiteX0" fmla="*/ 821834 w 3813311"/>
                <a:gd name="connsiteY0" fmla="*/ 0 h 3287335"/>
                <a:gd name="connsiteX1" fmla="*/ 2991477 w 3813311"/>
                <a:gd name="connsiteY1" fmla="*/ 0 h 3287335"/>
                <a:gd name="connsiteX2" fmla="*/ 3813311 w 3813311"/>
                <a:gd name="connsiteY2" fmla="*/ 1643668 h 3287335"/>
                <a:gd name="connsiteX3" fmla="*/ 2991477 w 3813311"/>
                <a:gd name="connsiteY3" fmla="*/ 3287335 h 3287335"/>
                <a:gd name="connsiteX4" fmla="*/ 821834 w 3813311"/>
                <a:gd name="connsiteY4" fmla="*/ 3287335 h 3287335"/>
                <a:gd name="connsiteX5" fmla="*/ 0 w 3813311"/>
                <a:gd name="connsiteY5" fmla="*/ 1643668 h 32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3311" h="3287335">
                  <a:moveTo>
                    <a:pt x="821834" y="0"/>
                  </a:moveTo>
                  <a:lnTo>
                    <a:pt x="2991477" y="0"/>
                  </a:lnTo>
                  <a:lnTo>
                    <a:pt x="3813311" y="1643668"/>
                  </a:lnTo>
                  <a:lnTo>
                    <a:pt x="2991477" y="3287335"/>
                  </a:lnTo>
                  <a:lnTo>
                    <a:pt x="821834" y="3287335"/>
                  </a:lnTo>
                  <a:lnTo>
                    <a:pt x="0" y="1643668"/>
                  </a:lnTo>
                  <a:close/>
                </a:path>
              </a:pathLst>
            </a:custGeom>
            <a:noFill/>
          </p:spPr>
        </p:pic>
        <p:sp>
          <p:nvSpPr>
            <p:cNvPr id="103" name="Шестиугольник 102">
              <a:extLst>
                <a:ext uri="{FF2B5EF4-FFF2-40B4-BE49-F238E27FC236}">
                  <a16:creationId xmlns:a16="http://schemas.microsoft.com/office/drawing/2014/main" id="{DE33A0A7-1F86-083A-6A04-C4421B3B1AE0}"/>
                </a:ext>
              </a:extLst>
            </p:cNvPr>
            <p:cNvSpPr/>
            <p:nvPr/>
          </p:nvSpPr>
          <p:spPr>
            <a:xfrm>
              <a:off x="9515476" y="4116388"/>
              <a:ext cx="847725" cy="730250"/>
            </a:xfrm>
            <a:prstGeom prst="hexagon">
              <a:avLst/>
            </a:prstGeom>
            <a:noFill/>
            <a:ln w="12700">
              <a:solidFill>
                <a:srgbClr val="48BDD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ucida Sans Unicode"/>
              </a:endParaRP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7D386E1-C034-CE1F-1C22-9AC40691B1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/>
            <a:srcRect l="2924" t="1357" r="2059" b="54236"/>
            <a:stretch/>
          </p:blipFill>
          <p:spPr bwMode="auto">
            <a:xfrm>
              <a:off x="8099138" y="4526087"/>
              <a:ext cx="1348631" cy="1162613"/>
            </a:xfrm>
            <a:custGeom>
              <a:avLst/>
              <a:gdLst>
                <a:gd name="connsiteX0" fmla="*/ 387538 w 1798175"/>
                <a:gd name="connsiteY0" fmla="*/ 0 h 1550151"/>
                <a:gd name="connsiteX1" fmla="*/ 1410637 w 1798175"/>
                <a:gd name="connsiteY1" fmla="*/ 0 h 1550151"/>
                <a:gd name="connsiteX2" fmla="*/ 1798175 w 1798175"/>
                <a:gd name="connsiteY2" fmla="*/ 775076 h 1550151"/>
                <a:gd name="connsiteX3" fmla="*/ 1410637 w 1798175"/>
                <a:gd name="connsiteY3" fmla="*/ 1550151 h 1550151"/>
                <a:gd name="connsiteX4" fmla="*/ 387538 w 1798175"/>
                <a:gd name="connsiteY4" fmla="*/ 1550151 h 1550151"/>
                <a:gd name="connsiteX5" fmla="*/ 0 w 1798175"/>
                <a:gd name="connsiteY5" fmla="*/ 775076 h 15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8175" h="1550151">
                  <a:moveTo>
                    <a:pt x="387538" y="0"/>
                  </a:moveTo>
                  <a:lnTo>
                    <a:pt x="1410637" y="0"/>
                  </a:lnTo>
                  <a:lnTo>
                    <a:pt x="1798175" y="775076"/>
                  </a:lnTo>
                  <a:lnTo>
                    <a:pt x="1410637" y="1550151"/>
                  </a:lnTo>
                  <a:lnTo>
                    <a:pt x="387538" y="1550151"/>
                  </a:lnTo>
                  <a:lnTo>
                    <a:pt x="0" y="775076"/>
                  </a:lnTo>
                  <a:close/>
                </a:path>
              </a:pathLst>
            </a:custGeom>
            <a:noFill/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89D9F0-E059-06C1-93FA-6447023B874B}"/>
              </a:ext>
            </a:extLst>
          </p:cNvPr>
          <p:cNvSpPr/>
          <p:nvPr/>
        </p:nvSpPr>
        <p:spPr>
          <a:xfrm>
            <a:off x="0" y="72662"/>
            <a:ext cx="121920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цифровизация</a:t>
            </a:r>
            <a:endParaRPr lang="ru-RU" sz="3200" b="1" dirty="0">
              <a:solidFill>
                <a:srgbClr val="DEF5FA">
                  <a:lumMod val="75000"/>
                </a:srgbClr>
              </a:solidFill>
              <a:latin typeface="Montserrat" panose="00000500000000000000" pitchFamily="2" charset="-52"/>
              <a:cs typeface="Times New Roman" pitchFamily="18" charset="0"/>
            </a:endParaRPr>
          </a:p>
        </p:txBody>
      </p:sp>
      <p:sp>
        <p:nvSpPr>
          <p:cNvPr id="24600" name="TextBox 7">
            <a:extLst>
              <a:ext uri="{FF2B5EF4-FFF2-40B4-BE49-F238E27FC236}">
                <a16:creationId xmlns:a16="http://schemas.microsoft.com/office/drawing/2014/main" id="{48DAAE31-CD2D-1551-E52D-9A98D9A7F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9019" y="1833380"/>
            <a:ext cx="210788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ДЦ № 5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оцифровано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479 850 медицинских документов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после оцифровки хранятся в электронном виде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ЭМК ЕМИАС пациентов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>
            <a:extLst>
              <a:ext uri="{FF2B5EF4-FFF2-40B4-BE49-F238E27FC236}">
                <a16:creationId xmlns:a16="http://schemas.microsoft.com/office/drawing/2014/main" id="{928709EE-49B4-C091-2CFA-51E0D2D9E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C8128AD-C66E-4C0B-B206-40D7079981EC}" type="slidenum">
              <a:rPr lang="ru-RU" altLang="ru-RU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F20C5A-4154-CC13-389A-193421F53E7D}"/>
              </a:ext>
            </a:extLst>
          </p:cNvPr>
          <p:cNvSpPr/>
          <p:nvPr/>
        </p:nvSpPr>
        <p:spPr>
          <a:xfrm>
            <a:off x="0" y="67375"/>
            <a:ext cx="12192000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Ценности московского здравоохранения</a:t>
            </a:r>
            <a:endParaRPr lang="ru-RU" sz="3200" b="1" dirty="0">
              <a:solidFill>
                <a:srgbClr val="DEF5FA">
                  <a:lumMod val="75000"/>
                </a:srgbClr>
              </a:solidFill>
              <a:latin typeface="Montserrat" panose="00000500000000000000" pitchFamily="2" charset="-52"/>
              <a:cs typeface="Times New Roman" pitchFamily="18" charset="0"/>
            </a:endParaRPr>
          </a:p>
        </p:txBody>
      </p:sp>
      <p:sp>
        <p:nvSpPr>
          <p:cNvPr id="26628" name="TextBox 12">
            <a:extLst>
              <a:ext uri="{FF2B5EF4-FFF2-40B4-BE49-F238E27FC236}">
                <a16:creationId xmlns:a16="http://schemas.microsoft.com/office/drawing/2014/main" id="{5F67277B-E93C-87B1-2912-8A0D71142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124" y="608485"/>
            <a:ext cx="98402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Новый стандарт московских поликлиник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— это не только отремонтированные помещения и новое оборудование.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Это ещё и более доброжелательные взаимоотношения с посетителями.</a:t>
            </a:r>
          </a:p>
        </p:txBody>
      </p:sp>
      <p:sp>
        <p:nvSpPr>
          <p:cNvPr id="26629" name="TextBox 14">
            <a:extLst>
              <a:ext uri="{FF2B5EF4-FFF2-40B4-BE49-F238E27FC236}">
                <a16:creationId xmlns:a16="http://schemas.microsoft.com/office/drawing/2014/main" id="{EEB3532D-AF05-4598-A3A7-6BAADEECC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43" y="2246728"/>
            <a:ext cx="6373685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Переход к ценностно-ориентированному</a:t>
            </a:r>
            <a:br>
              <a:rPr lang="ru-RU" altLang="ru-RU" sz="2000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здравоохранению: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b="1" dirty="0">
              <a:solidFill>
                <a:prstClr val="black"/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Совместно с </a:t>
            </a:r>
            <a:r>
              <a:rPr lang="ru-RU" altLang="ru-RU" sz="2000" dirty="0" err="1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пациентским</a:t>
            </a:r>
            <a:r>
              <a:rPr lang="ru-RU" altLang="ru-RU" sz="2000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 сообществом мы сформулировали главные ценности и принципы своей работы, которым будем ежедневно следовать. Мы стремимся к тому, чтобы городские поликлиники были комфортными для всех.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solidFill>
                <a:prstClr val="black"/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Чтобы отслеживать результаты, оценить успехи и выявить недоработки, мы регулярно проводим опрос пациентов. На основе этого опроса выстраивается рейтинг поликлиник.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E809A78-9997-D796-F96B-B4D7A170B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43" y="2167361"/>
            <a:ext cx="4549909" cy="442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4" name="Овал 28713">
            <a:extLst>
              <a:ext uri="{FF2B5EF4-FFF2-40B4-BE49-F238E27FC236}">
                <a16:creationId xmlns:a16="http://schemas.microsoft.com/office/drawing/2014/main" id="{BE970CD8-6136-0221-FE06-BC818A2D000F}"/>
              </a:ext>
            </a:extLst>
          </p:cNvPr>
          <p:cNvSpPr/>
          <p:nvPr/>
        </p:nvSpPr>
        <p:spPr>
          <a:xfrm>
            <a:off x="9593945" y="718640"/>
            <a:ext cx="2251843" cy="542072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709" name="Группа 28708">
            <a:extLst>
              <a:ext uri="{FF2B5EF4-FFF2-40B4-BE49-F238E27FC236}">
                <a16:creationId xmlns:a16="http://schemas.microsoft.com/office/drawing/2014/main" id="{7D897F2C-B1E6-C2DD-CD98-E7201234A32D}"/>
              </a:ext>
            </a:extLst>
          </p:cNvPr>
          <p:cNvGrpSpPr/>
          <p:nvPr/>
        </p:nvGrpSpPr>
        <p:grpSpPr>
          <a:xfrm>
            <a:off x="158700" y="734437"/>
            <a:ext cx="9144000" cy="5143500"/>
            <a:chOff x="1535113" y="857250"/>
            <a:chExt cx="9144000" cy="5143500"/>
          </a:xfrm>
        </p:grpSpPr>
        <p:pic>
          <p:nvPicPr>
            <p:cNvPr id="28675" name="Рисунок 8">
              <a:extLst>
                <a:ext uri="{FF2B5EF4-FFF2-40B4-BE49-F238E27FC236}">
                  <a16:creationId xmlns:a16="http://schemas.microsoft.com/office/drawing/2014/main" id="{A0FAE39D-3955-5598-C380-8676C80BD4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113" y="85725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46280EC2-49C5-CD6C-00FE-31411C70A5D7}"/>
                </a:ext>
              </a:extLst>
            </p:cNvPr>
            <p:cNvSpPr/>
            <p:nvPr/>
          </p:nvSpPr>
          <p:spPr>
            <a:xfrm>
              <a:off x="2051051" y="2016125"/>
              <a:ext cx="2595563" cy="3162300"/>
            </a:xfrm>
            <a:prstGeom prst="roundRect">
              <a:avLst>
                <a:gd name="adj" fmla="val 9652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B8FA85F-BE01-D24C-7A77-FC0CFC68B088}"/>
                </a:ext>
              </a:extLst>
            </p:cNvPr>
            <p:cNvSpPr txBox="1"/>
            <p:nvPr/>
          </p:nvSpPr>
          <p:spPr>
            <a:xfrm>
              <a:off x="2397125" y="1133475"/>
              <a:ext cx="5765800" cy="438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250" b="1" dirty="0">
                  <a:solidFill>
                    <a:srgbClr val="1B2E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Кадровое развитие</a:t>
              </a:r>
              <a:endParaRPr lang="ru-RU" sz="2250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678" name="Рисунок 6">
              <a:extLst>
                <a:ext uri="{FF2B5EF4-FFF2-40B4-BE49-F238E27FC236}">
                  <a16:creationId xmlns:a16="http://schemas.microsoft.com/office/drawing/2014/main" id="{2D74165F-B12C-5623-DF69-96D227A597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12767">
              <a:off x="1957388" y="1247775"/>
              <a:ext cx="25241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56583E-6DE7-2430-7556-568F374F5E25}"/>
                </a:ext>
              </a:extLst>
            </p:cNvPr>
            <p:cNvSpPr txBox="1"/>
            <p:nvPr/>
          </p:nvSpPr>
          <p:spPr>
            <a:xfrm>
              <a:off x="2224088" y="2681289"/>
              <a:ext cx="1435100" cy="5286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0" fontAlgn="base" hangingPunct="0">
                <a:lnSpc>
                  <a:spcPts val="165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50" b="1" dirty="0">
                  <a:solidFill>
                    <a:srgbClr val="48BD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Кадровый центр -</a:t>
              </a:r>
              <a:endParaRPr lang="ru-RU" sz="1650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0" name="TextBox 32">
              <a:extLst>
                <a:ext uri="{FF2B5EF4-FFF2-40B4-BE49-F238E27FC236}">
                  <a16:creationId xmlns:a16="http://schemas.microsoft.com/office/drawing/2014/main" id="{5ADD1A32-5EC3-1B9F-4D89-CF5E0DB64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6789" y="3167063"/>
              <a:ext cx="2351087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0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это уникальная площадка, которая дает возможность специалистам получать теоретические и практические навыки и знания</a:t>
              </a:r>
            </a:p>
          </p:txBody>
        </p:sp>
        <p:sp>
          <p:nvSpPr>
            <p:cNvPr id="36" name="Шестиугольник 35">
              <a:extLst>
                <a:ext uri="{FF2B5EF4-FFF2-40B4-BE49-F238E27FC236}">
                  <a16:creationId xmlns:a16="http://schemas.microsoft.com/office/drawing/2014/main" id="{9328588D-1E32-4167-F90E-AE8498445130}"/>
                </a:ext>
              </a:extLst>
            </p:cNvPr>
            <p:cNvSpPr/>
            <p:nvPr/>
          </p:nvSpPr>
          <p:spPr>
            <a:xfrm>
              <a:off x="2308226" y="4249738"/>
              <a:ext cx="760413" cy="654050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28682" name="TextBox 36">
              <a:extLst>
                <a:ext uri="{FF2B5EF4-FFF2-40B4-BE49-F238E27FC236}">
                  <a16:creationId xmlns:a16="http://schemas.microsoft.com/office/drawing/2014/main" id="{205D3B3E-447F-AA9B-661B-6B6D92280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9826" y="4291014"/>
              <a:ext cx="17684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1">
                  <a:solidFill>
                    <a:srgbClr val="4694DA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&gt; </a:t>
              </a:r>
              <a:r>
                <a:rPr lang="ru-RU" altLang="ru-RU" b="1">
                  <a:solidFill>
                    <a:srgbClr val="4694DA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1100</a:t>
              </a:r>
              <a:r>
                <a:rPr lang="ru-RU" altLang="ru-RU" sz="1200" b="1">
                  <a:solidFill>
                    <a:srgbClr val="4694DA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 единиц</a:t>
              </a:r>
            </a:p>
          </p:txBody>
        </p:sp>
        <p:sp>
          <p:nvSpPr>
            <p:cNvPr id="28683" name="TextBox 37">
              <a:extLst>
                <a:ext uri="{FF2B5EF4-FFF2-40B4-BE49-F238E27FC236}">
                  <a16:creationId xmlns:a16="http://schemas.microsoft.com/office/drawing/2014/main" id="{A2A27084-2C7C-36FE-4890-3B4551F3C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089" y="4559301"/>
              <a:ext cx="18319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современного медицинского и симуляционного оборудования</a:t>
              </a:r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FB797BA1-D149-47FA-1A01-6D9909ECA134}"/>
                </a:ext>
              </a:extLst>
            </p:cNvPr>
            <p:cNvSpPr/>
            <p:nvPr/>
          </p:nvSpPr>
          <p:spPr>
            <a:xfrm>
              <a:off x="4789489" y="2005014"/>
              <a:ext cx="2593975" cy="3163887"/>
            </a:xfrm>
            <a:prstGeom prst="roundRect">
              <a:avLst>
                <a:gd name="adj" fmla="val 9652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8D9DBD9-C827-836C-B33F-0D2591B30389}"/>
                </a:ext>
              </a:extLst>
            </p:cNvPr>
            <p:cNvSpPr txBox="1"/>
            <p:nvPr/>
          </p:nvSpPr>
          <p:spPr>
            <a:xfrm>
              <a:off x="4884739" y="2681288"/>
              <a:ext cx="2014537" cy="3095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0" fontAlgn="base" hangingPunct="0">
                <a:lnSpc>
                  <a:spcPts val="165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50" b="1" dirty="0">
                  <a:solidFill>
                    <a:srgbClr val="48BD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</a:t>
              </a:r>
              <a:endParaRPr lang="ru-RU" sz="1650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6" name="TextBox 52">
              <a:extLst>
                <a:ext uri="{FF2B5EF4-FFF2-40B4-BE49-F238E27FC236}">
                  <a16:creationId xmlns:a16="http://schemas.microsoft.com/office/drawing/2014/main" id="{B9599D3F-5AFB-F2D8-401F-E3E41BB15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1089" y="2967039"/>
              <a:ext cx="2351087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0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профессиональных компетенций</a:t>
              </a:r>
            </a:p>
          </p:txBody>
        </p:sp>
        <p:sp>
          <p:nvSpPr>
            <p:cNvPr id="54" name="Шестиугольник 53">
              <a:extLst>
                <a:ext uri="{FF2B5EF4-FFF2-40B4-BE49-F238E27FC236}">
                  <a16:creationId xmlns:a16="http://schemas.microsoft.com/office/drawing/2014/main" id="{4C9CB3A1-9DE4-6263-E35C-B9D929F5CD23}"/>
                </a:ext>
              </a:extLst>
            </p:cNvPr>
            <p:cNvSpPr/>
            <p:nvPr/>
          </p:nvSpPr>
          <p:spPr>
            <a:xfrm>
              <a:off x="4897438" y="3592513"/>
              <a:ext cx="760412" cy="654050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28688" name="TextBox 54">
              <a:extLst>
                <a:ext uri="{FF2B5EF4-FFF2-40B4-BE49-F238E27FC236}">
                  <a16:creationId xmlns:a16="http://schemas.microsoft.com/office/drawing/2014/main" id="{36527EC3-8669-0911-D512-9D46DD7B2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401" y="3621089"/>
              <a:ext cx="15525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1">
                  <a:solidFill>
                    <a:srgbClr val="4694DA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&gt; </a:t>
              </a:r>
              <a:r>
                <a:rPr lang="ru-RU" altLang="ru-RU" b="1">
                  <a:solidFill>
                    <a:srgbClr val="4694DA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19,5</a:t>
              </a:r>
              <a:r>
                <a:rPr lang="ru-RU" altLang="ru-RU" sz="1200" b="1">
                  <a:solidFill>
                    <a:srgbClr val="4694DA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 тыс.</a:t>
              </a:r>
            </a:p>
          </p:txBody>
        </p:sp>
        <p:sp>
          <p:nvSpPr>
            <p:cNvPr id="28689" name="TextBox 55">
              <a:extLst>
                <a:ext uri="{FF2B5EF4-FFF2-40B4-BE49-F238E27FC236}">
                  <a16:creationId xmlns:a16="http://schemas.microsoft.com/office/drawing/2014/main" id="{4257E25E-92E9-7665-707C-B4A5007A9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5226" y="3913189"/>
              <a:ext cx="11842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врачей уже прошли оценку </a:t>
              </a:r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F82442D1-112F-732A-A9D2-E96822714F92}"/>
                </a:ext>
              </a:extLst>
            </p:cNvPr>
            <p:cNvSpPr/>
            <p:nvPr/>
          </p:nvSpPr>
          <p:spPr>
            <a:xfrm>
              <a:off x="7526338" y="1995488"/>
              <a:ext cx="2595562" cy="3162300"/>
            </a:xfrm>
            <a:prstGeom prst="roundRect">
              <a:avLst>
                <a:gd name="adj" fmla="val 965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F66B7D5-AAB3-D87D-171E-A2C1C260F44A}"/>
                </a:ext>
              </a:extLst>
            </p:cNvPr>
            <p:cNvSpPr txBox="1"/>
            <p:nvPr/>
          </p:nvSpPr>
          <p:spPr>
            <a:xfrm>
              <a:off x="7648576" y="2681289"/>
              <a:ext cx="2168525" cy="5286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0" fontAlgn="base" hangingPunct="0">
                <a:lnSpc>
                  <a:spcPts val="165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50" b="1" dirty="0">
                  <a:solidFill>
                    <a:srgbClr val="48BD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начала</a:t>
              </a:r>
            </a:p>
            <a:p>
              <a:pPr defTabSz="914400" eaLnBrk="0" fontAlgn="base" hangingPunct="0">
                <a:lnSpc>
                  <a:spcPts val="165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50" b="1" dirty="0">
                  <a:solidFill>
                    <a:srgbClr val="48BD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года</a:t>
              </a:r>
              <a:endParaRPr lang="ru-RU" sz="1650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92" name="TextBox 58">
              <a:extLst>
                <a:ext uri="{FF2B5EF4-FFF2-40B4-BE49-F238E27FC236}">
                  <a16:creationId xmlns:a16="http://schemas.microsoft.com/office/drawing/2014/main" id="{D251E4F3-A708-EA9B-2D77-4535AD37E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5401" y="3154363"/>
              <a:ext cx="235267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0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разработано более 40 новых образовательных программ и тренингов</a:t>
              </a:r>
            </a:p>
          </p:txBody>
        </p:sp>
        <p:sp>
          <p:nvSpPr>
            <p:cNvPr id="82" name="Шестиугольник 81">
              <a:extLst>
                <a:ext uri="{FF2B5EF4-FFF2-40B4-BE49-F238E27FC236}">
                  <a16:creationId xmlns:a16="http://schemas.microsoft.com/office/drawing/2014/main" id="{38538C90-6B60-9861-7076-06F5F166145C}"/>
                </a:ext>
              </a:extLst>
            </p:cNvPr>
            <p:cNvSpPr/>
            <p:nvPr/>
          </p:nvSpPr>
          <p:spPr>
            <a:xfrm>
              <a:off x="5676901" y="4365625"/>
              <a:ext cx="760413" cy="654050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28694" name="TextBox 82">
              <a:extLst>
                <a:ext uri="{FF2B5EF4-FFF2-40B4-BE49-F238E27FC236}">
                  <a16:creationId xmlns:a16="http://schemas.microsoft.com/office/drawing/2014/main" id="{72DAF1DF-54F3-553D-DC08-E10DE5C09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9750" y="4394200"/>
              <a:ext cx="8016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1">
                  <a:solidFill>
                    <a:srgbClr val="4694DA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&gt; </a:t>
              </a:r>
              <a:r>
                <a:rPr lang="ru-RU" altLang="ru-RU" b="1">
                  <a:solidFill>
                    <a:srgbClr val="4694DA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50</a:t>
              </a:r>
              <a:endParaRPr lang="ru-RU" altLang="ru-RU" sz="1200" b="1">
                <a:solidFill>
                  <a:srgbClr val="4694DA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95" name="TextBox 83">
              <a:extLst>
                <a:ext uri="{FF2B5EF4-FFF2-40B4-BE49-F238E27FC236}">
                  <a16:creationId xmlns:a16="http://schemas.microsoft.com/office/drawing/2014/main" id="{125ABFCD-5DE1-23E8-6883-1028C8A20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601" y="4686301"/>
              <a:ext cx="118427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специальностей</a:t>
              </a:r>
            </a:p>
          </p:txBody>
        </p:sp>
        <p:sp>
          <p:nvSpPr>
            <p:cNvPr id="89" name="Шестиугольник 88">
              <a:extLst>
                <a:ext uri="{FF2B5EF4-FFF2-40B4-BE49-F238E27FC236}">
                  <a16:creationId xmlns:a16="http://schemas.microsoft.com/office/drawing/2014/main" id="{154CB840-FE3E-FFEF-2E5A-19A51CE0FF51}"/>
                </a:ext>
              </a:extLst>
            </p:cNvPr>
            <p:cNvSpPr/>
            <p:nvPr/>
          </p:nvSpPr>
          <p:spPr>
            <a:xfrm>
              <a:off x="6249988" y="3589339"/>
              <a:ext cx="760412" cy="655637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28697" name="TextBox 89">
              <a:extLst>
                <a:ext uri="{FF2B5EF4-FFF2-40B4-BE49-F238E27FC236}">
                  <a16:creationId xmlns:a16="http://schemas.microsoft.com/office/drawing/2014/main" id="{5F2E96C1-75FB-05A6-2DEC-E2C999EEA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3951" y="3617914"/>
              <a:ext cx="15525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1">
                  <a:solidFill>
                    <a:srgbClr val="4694DA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&gt; </a:t>
              </a:r>
              <a:r>
                <a:rPr lang="ru-RU" altLang="ru-RU" b="1">
                  <a:solidFill>
                    <a:srgbClr val="4694DA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52</a:t>
              </a:r>
              <a:r>
                <a:rPr lang="ru-RU" altLang="ru-RU" sz="1200" b="1">
                  <a:solidFill>
                    <a:srgbClr val="4694DA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 тыс.</a:t>
              </a:r>
            </a:p>
          </p:txBody>
        </p:sp>
        <p:sp>
          <p:nvSpPr>
            <p:cNvPr id="28698" name="TextBox 91">
              <a:extLst>
                <a:ext uri="{FF2B5EF4-FFF2-40B4-BE49-F238E27FC236}">
                  <a16:creationId xmlns:a16="http://schemas.microsoft.com/office/drawing/2014/main" id="{0A0AD39A-EB80-F039-27C7-C8AF32692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8888" y="3910014"/>
              <a:ext cx="1066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оценочных процедур</a:t>
              </a:r>
            </a:p>
          </p:txBody>
        </p:sp>
        <p:sp>
          <p:nvSpPr>
            <p:cNvPr id="93" name="Шестиугольник 92">
              <a:extLst>
                <a:ext uri="{FF2B5EF4-FFF2-40B4-BE49-F238E27FC236}">
                  <a16:creationId xmlns:a16="http://schemas.microsoft.com/office/drawing/2014/main" id="{9BE163F5-0F7F-B43C-60D9-A3ECE3210597}"/>
                </a:ext>
              </a:extLst>
            </p:cNvPr>
            <p:cNvSpPr/>
            <p:nvPr/>
          </p:nvSpPr>
          <p:spPr>
            <a:xfrm>
              <a:off x="7742239" y="4251325"/>
              <a:ext cx="758825" cy="655638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28700" name="TextBox 93">
              <a:extLst>
                <a:ext uri="{FF2B5EF4-FFF2-40B4-BE49-F238E27FC236}">
                  <a16:creationId xmlns:a16="http://schemas.microsoft.com/office/drawing/2014/main" id="{4CF43008-68D8-FFA4-71AD-6240D3336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9214" y="4294188"/>
              <a:ext cx="17684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1">
                  <a:solidFill>
                    <a:srgbClr val="4694DA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&gt; </a:t>
              </a:r>
              <a:r>
                <a:rPr lang="ru-RU" altLang="ru-RU" b="1">
                  <a:solidFill>
                    <a:srgbClr val="4694DA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3</a:t>
              </a:r>
              <a:r>
                <a:rPr lang="ru-RU" altLang="ru-RU" sz="1200" b="1">
                  <a:solidFill>
                    <a:srgbClr val="4694DA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 тыс.</a:t>
              </a:r>
            </a:p>
          </p:txBody>
        </p:sp>
        <p:sp>
          <p:nvSpPr>
            <p:cNvPr id="28701" name="TextBox 94">
              <a:extLst>
                <a:ext uri="{FF2B5EF4-FFF2-40B4-BE49-F238E27FC236}">
                  <a16:creationId xmlns:a16="http://schemas.microsoft.com/office/drawing/2014/main" id="{E6B45CBC-6610-643E-D4FE-A6E4422CD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4475" y="4560888"/>
              <a:ext cx="1830388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врачей общей практики проходят повышение квалификации</a:t>
              </a:r>
            </a:p>
          </p:txBody>
        </p:sp>
        <p:grpSp>
          <p:nvGrpSpPr>
            <p:cNvPr id="28702" name="Группа 4">
              <a:extLst>
                <a:ext uri="{FF2B5EF4-FFF2-40B4-BE49-F238E27FC236}">
                  <a16:creationId xmlns:a16="http://schemas.microsoft.com/office/drawing/2014/main" id="{5DEAD4A2-D3DF-D888-6E70-9F39F119C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16964" y="3783014"/>
              <a:ext cx="1412875" cy="687387"/>
              <a:chOff x="8279128" y="4718627"/>
              <a:chExt cx="1885153" cy="917350"/>
            </a:xfrm>
          </p:grpSpPr>
          <p:sp>
            <p:nvSpPr>
              <p:cNvPr id="96" name="Шестиугольник 95">
                <a:extLst>
                  <a:ext uri="{FF2B5EF4-FFF2-40B4-BE49-F238E27FC236}">
                    <a16:creationId xmlns:a16="http://schemas.microsoft.com/office/drawing/2014/main" id="{43D5753A-8A70-9B26-B545-E07B7068E126}"/>
                  </a:ext>
                </a:extLst>
              </p:cNvPr>
              <p:cNvSpPr/>
              <p:nvPr/>
            </p:nvSpPr>
            <p:spPr>
              <a:xfrm>
                <a:off x="8279128" y="4718627"/>
                <a:ext cx="1014593" cy="872860"/>
              </a:xfrm>
              <a:prstGeom prst="hexagon">
                <a:avLst/>
              </a:prstGeom>
              <a:solidFill>
                <a:srgbClr val="48BDD7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prstClr val="white"/>
                  </a:solidFill>
                  <a:latin typeface="Lucida Sans Unicode"/>
                </a:endParaRPr>
              </a:p>
            </p:txBody>
          </p:sp>
          <p:sp>
            <p:nvSpPr>
              <p:cNvPr id="28710" name="TextBox 96">
                <a:extLst>
                  <a:ext uri="{FF2B5EF4-FFF2-40B4-BE49-F238E27FC236}">
                    <a16:creationId xmlns:a16="http://schemas.microsoft.com/office/drawing/2014/main" id="{6BDA07CA-C62A-6CE1-2AA0-EE3E2772D2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51548" y="4774202"/>
                <a:ext cx="618351" cy="86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>
                    <a:solidFill>
                      <a:srgbClr val="4694DA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13</a:t>
                </a:r>
                <a:endParaRPr lang="ru-RU" altLang="ru-RU" sz="1200" b="1">
                  <a:solidFill>
                    <a:srgbClr val="4694DA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11" name="TextBox 97">
                <a:extLst>
                  <a:ext uri="{FF2B5EF4-FFF2-40B4-BE49-F238E27FC236}">
                    <a16:creationId xmlns:a16="http://schemas.microsoft.com/office/drawing/2014/main" id="{35086041-802A-0F8E-4C86-50BB4B549C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30019" y="5131265"/>
                <a:ext cx="1734262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900">
                    <a:solidFill>
                      <a:srgbClr val="1B2E51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образовательных модулей</a:t>
                </a:r>
              </a:p>
            </p:txBody>
          </p:sp>
        </p:grpSp>
        <p:sp>
          <p:nvSpPr>
            <p:cNvPr id="28703" name="TextBox 98">
              <a:extLst>
                <a:ext uri="{FF2B5EF4-FFF2-40B4-BE49-F238E27FC236}">
                  <a16:creationId xmlns:a16="http://schemas.microsoft.com/office/drawing/2014/main" id="{2ACBC9B3-8408-8950-3D17-8E321AC47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375" y="5308601"/>
              <a:ext cx="742473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Всего Центр аккредитован по </a:t>
              </a:r>
              <a:r>
                <a:rPr lang="ru-RU" altLang="ru-RU" b="1">
                  <a:solidFill>
                    <a:srgbClr val="48BDD7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89 врачебным специальностям</a:t>
              </a:r>
            </a:p>
          </p:txBody>
        </p:sp>
        <p:pic>
          <p:nvPicPr>
            <p:cNvPr id="28704" name="Рисунок 99">
              <a:extLst>
                <a:ext uri="{FF2B5EF4-FFF2-40B4-BE49-F238E27FC236}">
                  <a16:creationId xmlns:a16="http://schemas.microsoft.com/office/drawing/2014/main" id="{020740DA-3F15-0740-E66B-D3C04BA5E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250" y="1266826"/>
              <a:ext cx="10239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A2B18FA3-4B9A-7C3D-D1FA-2086DDC9B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 l="20204" t="6170" r="26543" b="13913"/>
            <a:stretch>
              <a:fillRect/>
            </a:stretch>
          </p:blipFill>
          <p:spPr bwMode="auto">
            <a:xfrm>
              <a:off x="3382215" y="1726548"/>
              <a:ext cx="1382016" cy="1382016"/>
            </a:xfrm>
            <a:custGeom>
              <a:avLst/>
              <a:gdLst>
                <a:gd name="connsiteX0" fmla="*/ 921344 w 1842688"/>
                <a:gd name="connsiteY0" fmla="*/ 0 h 1842688"/>
                <a:gd name="connsiteX1" fmla="*/ 1842688 w 1842688"/>
                <a:gd name="connsiteY1" fmla="*/ 921344 h 1842688"/>
                <a:gd name="connsiteX2" fmla="*/ 921344 w 1842688"/>
                <a:gd name="connsiteY2" fmla="*/ 1842688 h 1842688"/>
                <a:gd name="connsiteX3" fmla="*/ 0 w 1842688"/>
                <a:gd name="connsiteY3" fmla="*/ 921344 h 1842688"/>
                <a:gd name="connsiteX4" fmla="*/ 921344 w 1842688"/>
                <a:gd name="connsiteY4" fmla="*/ 0 h 1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688" h="1842688">
                  <a:moveTo>
                    <a:pt x="921344" y="0"/>
                  </a:moveTo>
                  <a:cubicBezTo>
                    <a:pt x="1430188" y="0"/>
                    <a:pt x="1842688" y="412500"/>
                    <a:pt x="1842688" y="921344"/>
                  </a:cubicBezTo>
                  <a:cubicBezTo>
                    <a:pt x="1842688" y="1430188"/>
                    <a:pt x="1430188" y="1842688"/>
                    <a:pt x="921344" y="1842688"/>
                  </a:cubicBezTo>
                  <a:cubicBezTo>
                    <a:pt x="412500" y="1842688"/>
                    <a:pt x="0" y="1430188"/>
                    <a:pt x="0" y="921344"/>
                  </a:cubicBezTo>
                  <a:cubicBezTo>
                    <a:pt x="0" y="412500"/>
                    <a:pt x="412500" y="0"/>
                    <a:pt x="921344" y="0"/>
                  </a:cubicBezTo>
                  <a:close/>
                </a:path>
              </a:pathLst>
            </a:custGeom>
            <a:noFill/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F96C1599-B3E2-5D50-C5DE-537FEBFA1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 l="22205" t="204" r="12482" b="1781"/>
            <a:stretch>
              <a:fillRect/>
            </a:stretch>
          </p:blipFill>
          <p:spPr bwMode="auto">
            <a:xfrm>
              <a:off x="6103412" y="1724441"/>
              <a:ext cx="1382016" cy="1382016"/>
            </a:xfrm>
            <a:custGeom>
              <a:avLst/>
              <a:gdLst>
                <a:gd name="connsiteX0" fmla="*/ 921344 w 1842688"/>
                <a:gd name="connsiteY0" fmla="*/ 0 h 1842688"/>
                <a:gd name="connsiteX1" fmla="*/ 1842688 w 1842688"/>
                <a:gd name="connsiteY1" fmla="*/ 921344 h 1842688"/>
                <a:gd name="connsiteX2" fmla="*/ 921344 w 1842688"/>
                <a:gd name="connsiteY2" fmla="*/ 1842688 h 1842688"/>
                <a:gd name="connsiteX3" fmla="*/ 0 w 1842688"/>
                <a:gd name="connsiteY3" fmla="*/ 921344 h 1842688"/>
                <a:gd name="connsiteX4" fmla="*/ 921344 w 1842688"/>
                <a:gd name="connsiteY4" fmla="*/ 0 h 1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688" h="1842688">
                  <a:moveTo>
                    <a:pt x="921344" y="0"/>
                  </a:moveTo>
                  <a:cubicBezTo>
                    <a:pt x="1430188" y="0"/>
                    <a:pt x="1842688" y="412500"/>
                    <a:pt x="1842688" y="921344"/>
                  </a:cubicBezTo>
                  <a:cubicBezTo>
                    <a:pt x="1842688" y="1430188"/>
                    <a:pt x="1430188" y="1842688"/>
                    <a:pt x="921344" y="1842688"/>
                  </a:cubicBezTo>
                  <a:cubicBezTo>
                    <a:pt x="412500" y="1842688"/>
                    <a:pt x="0" y="1430188"/>
                    <a:pt x="0" y="921344"/>
                  </a:cubicBezTo>
                  <a:cubicBezTo>
                    <a:pt x="0" y="412500"/>
                    <a:pt x="412500" y="0"/>
                    <a:pt x="921344" y="0"/>
                  </a:cubicBezTo>
                  <a:close/>
                </a:path>
              </a:pathLst>
            </a:custGeom>
            <a:noFill/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266665A-7DC5-9BB6-DFA9-B7D9000387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/>
            <a:srcRect l="34122" t="8416" r="31419" b="39871"/>
            <a:stretch/>
          </p:blipFill>
          <p:spPr bwMode="auto">
            <a:xfrm>
              <a:off x="8873229" y="1724441"/>
              <a:ext cx="1382016" cy="1382016"/>
            </a:xfrm>
            <a:custGeom>
              <a:avLst/>
              <a:gdLst>
                <a:gd name="connsiteX0" fmla="*/ 921344 w 1842688"/>
                <a:gd name="connsiteY0" fmla="*/ 0 h 1842688"/>
                <a:gd name="connsiteX1" fmla="*/ 1842688 w 1842688"/>
                <a:gd name="connsiteY1" fmla="*/ 921344 h 1842688"/>
                <a:gd name="connsiteX2" fmla="*/ 921344 w 1842688"/>
                <a:gd name="connsiteY2" fmla="*/ 1842688 h 1842688"/>
                <a:gd name="connsiteX3" fmla="*/ 0 w 1842688"/>
                <a:gd name="connsiteY3" fmla="*/ 921344 h 1842688"/>
                <a:gd name="connsiteX4" fmla="*/ 921344 w 1842688"/>
                <a:gd name="connsiteY4" fmla="*/ 0 h 1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688" h="1842688">
                  <a:moveTo>
                    <a:pt x="921344" y="0"/>
                  </a:moveTo>
                  <a:cubicBezTo>
                    <a:pt x="1430188" y="0"/>
                    <a:pt x="1842688" y="412500"/>
                    <a:pt x="1842688" y="921344"/>
                  </a:cubicBezTo>
                  <a:cubicBezTo>
                    <a:pt x="1842688" y="1430188"/>
                    <a:pt x="1430188" y="1842688"/>
                    <a:pt x="921344" y="1842688"/>
                  </a:cubicBezTo>
                  <a:cubicBezTo>
                    <a:pt x="412500" y="1842688"/>
                    <a:pt x="0" y="1430188"/>
                    <a:pt x="0" y="921344"/>
                  </a:cubicBezTo>
                  <a:cubicBezTo>
                    <a:pt x="0" y="412500"/>
                    <a:pt x="412500" y="0"/>
                    <a:pt x="921344" y="0"/>
                  </a:cubicBezTo>
                  <a:close/>
                </a:path>
              </a:pathLst>
            </a:custGeom>
            <a:noFill/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BA2DD1-6E4E-0E15-2856-24C08186046F}"/>
              </a:ext>
            </a:extLst>
          </p:cNvPr>
          <p:cNvSpPr/>
          <p:nvPr/>
        </p:nvSpPr>
        <p:spPr>
          <a:xfrm>
            <a:off x="0" y="149662"/>
            <a:ext cx="121920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Кадровое развитие</a:t>
            </a:r>
            <a:endParaRPr lang="ru-RU" sz="3200" b="1" dirty="0">
              <a:solidFill>
                <a:srgbClr val="DEF5FA">
                  <a:lumMod val="75000"/>
                </a:srgbClr>
              </a:solidFill>
              <a:latin typeface="Montserrat" panose="00000500000000000000" pitchFamily="2" charset="-52"/>
              <a:cs typeface="Times New Roman" pitchFamily="18" charset="0"/>
            </a:endParaRPr>
          </a:p>
        </p:txBody>
      </p:sp>
      <p:sp>
        <p:nvSpPr>
          <p:cNvPr id="28713" name="TextBox 28712">
            <a:extLst>
              <a:ext uri="{FF2B5EF4-FFF2-40B4-BE49-F238E27FC236}">
                <a16:creationId xmlns:a16="http://schemas.microsoft.com/office/drawing/2014/main" id="{1C8E9564-791E-A67F-AB9A-18F7A76C073D}"/>
              </a:ext>
            </a:extLst>
          </p:cNvPr>
          <p:cNvSpPr txBox="1"/>
          <p:nvPr/>
        </p:nvSpPr>
        <p:spPr>
          <a:xfrm>
            <a:off x="9705925" y="1601628"/>
            <a:ext cx="198411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2023 году </a:t>
            </a:r>
          </a:p>
          <a:p>
            <a:pPr algn="ctr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НМФО </a:t>
            </a:r>
          </a:p>
          <a:p>
            <a:pPr algn="ctr"/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прошли обучение </a:t>
            </a:r>
          </a:p>
          <a:p>
            <a:pPr algn="ctr"/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95%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врачей и СМП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 № 5</a:t>
            </a:r>
          </a:p>
          <a:p>
            <a:pPr algn="ctr"/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Завершили </a:t>
            </a:r>
          </a:p>
          <a:p>
            <a:pPr algn="ctr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5-летний учебный цикл и были 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аккредитованы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 врачей </a:t>
            </a:r>
          </a:p>
          <a:p>
            <a:pPr algn="ctr"/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65 СМП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901137-3306-143C-8778-6F763F901BA0}"/>
              </a:ext>
            </a:extLst>
          </p:cNvPr>
          <p:cNvSpPr/>
          <p:nvPr/>
        </p:nvSpPr>
        <p:spPr>
          <a:xfrm>
            <a:off x="1976439" y="1573213"/>
            <a:ext cx="6962775" cy="127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30723" name="Рисунок 8">
            <a:extLst>
              <a:ext uri="{FF2B5EF4-FFF2-40B4-BE49-F238E27FC236}">
                <a16:creationId xmlns:a16="http://schemas.microsoft.com/office/drawing/2014/main" id="{9B543308-2BE7-6FFA-72BC-FCBCA865B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6042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8A020C-6BCA-500F-7764-5AF2F886C811}"/>
              </a:ext>
            </a:extLst>
          </p:cNvPr>
          <p:cNvSpPr txBox="1"/>
          <p:nvPr/>
        </p:nvSpPr>
        <p:spPr>
          <a:xfrm>
            <a:off x="2397125" y="1133475"/>
            <a:ext cx="5765800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50" b="1" dirty="0" err="1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Пациентоориентированный</a:t>
            </a:r>
            <a:r>
              <a:rPr lang="ru-RU" sz="225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</a:t>
            </a:r>
            <a:endParaRPr lang="ru-RU" sz="225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5" name="Рисунок 6">
            <a:extLst>
              <a:ext uri="{FF2B5EF4-FFF2-40B4-BE49-F238E27FC236}">
                <a16:creationId xmlns:a16="http://schemas.microsoft.com/office/drawing/2014/main" id="{9FCFE4E4-862B-3D3F-0415-BF73F763F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2767">
            <a:off x="1957388" y="1247775"/>
            <a:ext cx="2524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BC56771-CE85-310D-ABD8-3309CE313A4E}"/>
              </a:ext>
            </a:extLst>
          </p:cNvPr>
          <p:cNvSpPr/>
          <p:nvPr/>
        </p:nvSpPr>
        <p:spPr>
          <a:xfrm>
            <a:off x="2255838" y="1893888"/>
            <a:ext cx="3816350" cy="227012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30727" name="TextBox 61">
            <a:extLst>
              <a:ext uri="{FF2B5EF4-FFF2-40B4-BE49-F238E27FC236}">
                <a16:creationId xmlns:a16="http://schemas.microsoft.com/office/drawing/2014/main" id="{B11AC969-FBEA-64F1-FA7F-75199ED68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4" y="1876426"/>
            <a:ext cx="371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>
                <a:solidFill>
                  <a:prstClr val="white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Обновленные городские поликлиники -</a:t>
            </a:r>
            <a:endParaRPr lang="ru-RU" altLang="ru-RU" sz="1200">
              <a:solidFill>
                <a:prstClr val="white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728" name="TextBox 137">
            <a:extLst>
              <a:ext uri="{FF2B5EF4-FFF2-40B4-BE49-F238E27FC236}">
                <a16:creationId xmlns:a16="http://schemas.microsoft.com/office/drawing/2014/main" id="{AC700CC6-4E54-D39F-82D5-271AA534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4" y="2146300"/>
            <a:ext cx="38004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1B2E5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это более современный подход к оказанию медицинских услуг, в основе которого - доброжелательность и </a:t>
            </a:r>
            <a:r>
              <a:rPr lang="ru-RU" altLang="ru-RU" sz="1000" dirty="0" err="1">
                <a:solidFill>
                  <a:srgbClr val="1B2E5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пациентоориентированность</a:t>
            </a:r>
            <a:endParaRPr lang="ru-RU" altLang="ru-RU" sz="1000" dirty="0">
              <a:solidFill>
                <a:srgbClr val="1B2E5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2D89D1C6-3C88-DA50-72BD-34C9FF83F2DF}"/>
              </a:ext>
            </a:extLst>
          </p:cNvPr>
          <p:cNvSpPr/>
          <p:nvPr/>
        </p:nvSpPr>
        <p:spPr>
          <a:xfrm>
            <a:off x="2271714" y="2914650"/>
            <a:ext cx="4270375" cy="144780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85A4B6A6-FB38-806A-8976-5FB96310999E}"/>
              </a:ext>
            </a:extLst>
          </p:cNvPr>
          <p:cNvSpPr/>
          <p:nvPr/>
        </p:nvSpPr>
        <p:spPr>
          <a:xfrm>
            <a:off x="2460625" y="3016250"/>
            <a:ext cx="781050" cy="781050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B8C81CE-EB43-6328-77F9-A0481429E983}"/>
              </a:ext>
            </a:extLst>
          </p:cNvPr>
          <p:cNvSpPr txBox="1"/>
          <p:nvPr/>
        </p:nvSpPr>
        <p:spPr>
          <a:xfrm>
            <a:off x="2868614" y="3149601"/>
            <a:ext cx="3322637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Реализовать такой подход помогает персонал центров госуслуг «Мои документы»</a:t>
            </a:r>
            <a:endParaRPr lang="ru-RU" sz="105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2" name="TextBox 46">
            <a:extLst>
              <a:ext uri="{FF2B5EF4-FFF2-40B4-BE49-F238E27FC236}">
                <a16:creationId xmlns:a16="http://schemas.microsoft.com/office/drawing/2014/main" id="{6160CB02-31FF-77A7-717B-D01949945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6" y="3048001"/>
            <a:ext cx="327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500" b="1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altLang="ru-RU" sz="450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3" name="TextBox 50">
            <a:extLst>
              <a:ext uri="{FF2B5EF4-FFF2-40B4-BE49-F238E27FC236}">
                <a16:creationId xmlns:a16="http://schemas.microsoft.com/office/drawing/2014/main" id="{0DF01B7D-8183-4B48-CE0D-C0B6DF671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9" y="3751263"/>
            <a:ext cx="1984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srgbClr val="48BDD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сотрудников МФЦ работают администраторами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srgbClr val="48BDD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в поликлиниках </a:t>
            </a:r>
          </a:p>
        </p:txBody>
      </p:sp>
      <p:sp>
        <p:nvSpPr>
          <p:cNvPr id="30734" name="TextBox 51">
            <a:extLst>
              <a:ext uri="{FF2B5EF4-FFF2-40B4-BE49-F238E27FC236}">
                <a16:creationId xmlns:a16="http://schemas.microsoft.com/office/drawing/2014/main" id="{6149C33F-7175-C03A-A146-4E2AAA7E8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3762375"/>
            <a:ext cx="742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700" b="1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endParaRPr lang="ru-RU" altLang="ru-RU" sz="270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5" name="TextBox 52">
            <a:extLst>
              <a:ext uri="{FF2B5EF4-FFF2-40B4-BE49-F238E27FC236}">
                <a16:creationId xmlns:a16="http://schemas.microsoft.com/office/drawing/2014/main" id="{95E4DFBA-DC02-DFCC-DE3F-BC8447340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9" y="3835400"/>
            <a:ext cx="344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altLang="ru-RU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6" name="TextBox 53">
            <a:extLst>
              <a:ext uri="{FF2B5EF4-FFF2-40B4-BE49-F238E27FC236}">
                <a16:creationId xmlns:a16="http://schemas.microsoft.com/office/drawing/2014/main" id="{77B751CA-4EEE-59C1-3B86-6BB00CB4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1" y="3859214"/>
            <a:ext cx="887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altLang="ru-RU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7" name="TextBox 65">
            <a:extLst>
              <a:ext uri="{FF2B5EF4-FFF2-40B4-BE49-F238E27FC236}">
                <a16:creationId xmlns:a16="http://schemas.microsoft.com/office/drawing/2014/main" id="{4DFD9A33-20BC-D7BD-D593-D990A08F5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4602163"/>
            <a:ext cx="60245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>
                <a:solidFill>
                  <a:srgbClr val="1B2E5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Ознакомиться с ценностями и принципами работы поликлиник пациенты могут: </a:t>
            </a:r>
          </a:p>
        </p:txBody>
      </p:sp>
      <p:sp>
        <p:nvSpPr>
          <p:cNvPr id="30738" name="TextBox 66">
            <a:extLst>
              <a:ext uri="{FF2B5EF4-FFF2-40B4-BE49-F238E27FC236}">
                <a16:creationId xmlns:a16="http://schemas.microsoft.com/office/drawing/2014/main" id="{82D54F54-634B-A40C-3116-3CE6CD38C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5002214"/>
            <a:ext cx="18732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srgbClr val="1B2E5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на стендах в поликлиниках</a:t>
            </a:r>
          </a:p>
        </p:txBody>
      </p:sp>
      <p:pic>
        <p:nvPicPr>
          <p:cNvPr id="30739" name="Рисунок 67">
            <a:extLst>
              <a:ext uri="{FF2B5EF4-FFF2-40B4-BE49-F238E27FC236}">
                <a16:creationId xmlns:a16="http://schemas.microsoft.com/office/drawing/2014/main" id="{7A299C1C-F672-A86D-2CB2-26A1C102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2767">
            <a:off x="2283619" y="5044282"/>
            <a:ext cx="1793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TextBox 69">
            <a:extLst>
              <a:ext uri="{FF2B5EF4-FFF2-40B4-BE49-F238E27FC236}">
                <a16:creationId xmlns:a16="http://schemas.microsoft.com/office/drawing/2014/main" id="{AAB4594B-857C-8285-0C11-729D70914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1" y="5375275"/>
            <a:ext cx="31019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srgbClr val="1B2E5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в специальных информационных буклетах </a:t>
            </a:r>
          </a:p>
        </p:txBody>
      </p:sp>
      <p:pic>
        <p:nvPicPr>
          <p:cNvPr id="30741" name="Рисунок 70">
            <a:extLst>
              <a:ext uri="{FF2B5EF4-FFF2-40B4-BE49-F238E27FC236}">
                <a16:creationId xmlns:a16="http://schemas.microsoft.com/office/drawing/2014/main" id="{7607424C-3F81-CF40-B38D-FD45A620D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2767">
            <a:off x="2289176" y="5424488"/>
            <a:ext cx="17938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2" name="TextBox 72">
            <a:extLst>
              <a:ext uri="{FF2B5EF4-FFF2-40B4-BE49-F238E27FC236}">
                <a16:creationId xmlns:a16="http://schemas.microsoft.com/office/drawing/2014/main" id="{FC9A154A-5501-4DA7-9E68-8FCD5FF62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5002214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srgbClr val="1B2E5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в электронных письмах </a:t>
            </a:r>
          </a:p>
        </p:txBody>
      </p:sp>
      <p:pic>
        <p:nvPicPr>
          <p:cNvPr id="30743" name="Рисунок 74">
            <a:extLst>
              <a:ext uri="{FF2B5EF4-FFF2-40B4-BE49-F238E27FC236}">
                <a16:creationId xmlns:a16="http://schemas.microsoft.com/office/drawing/2014/main" id="{EDB178F8-F4CB-3A7F-B9F3-B596F119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2767">
            <a:off x="4695825" y="5045075"/>
            <a:ext cx="1793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Рисунок 75">
            <a:extLst>
              <a:ext uri="{FF2B5EF4-FFF2-40B4-BE49-F238E27FC236}">
                <a16:creationId xmlns:a16="http://schemas.microsoft.com/office/drawing/2014/main" id="{AE0DFE93-AD46-3F5D-2593-F80774BA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1266826"/>
            <a:ext cx="10239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3E2F98A-9144-1645-C061-A06AADB5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8282" t="1128" r="11877" b="8517"/>
          <a:stretch>
            <a:fillRect/>
          </a:stretch>
        </p:blipFill>
        <p:spPr bwMode="auto">
          <a:xfrm>
            <a:off x="7570317" y="2867940"/>
            <a:ext cx="2987161" cy="2575137"/>
          </a:xfrm>
          <a:custGeom>
            <a:avLst/>
            <a:gdLst>
              <a:gd name="connsiteX0" fmla="*/ 802159 w 3722018"/>
              <a:gd name="connsiteY0" fmla="*/ 0 h 3208634"/>
              <a:gd name="connsiteX1" fmla="*/ 2919859 w 3722018"/>
              <a:gd name="connsiteY1" fmla="*/ 0 h 3208634"/>
              <a:gd name="connsiteX2" fmla="*/ 3722018 w 3722018"/>
              <a:gd name="connsiteY2" fmla="*/ 1604317 h 3208634"/>
              <a:gd name="connsiteX3" fmla="*/ 2919859 w 3722018"/>
              <a:gd name="connsiteY3" fmla="*/ 3208634 h 3208634"/>
              <a:gd name="connsiteX4" fmla="*/ 802159 w 3722018"/>
              <a:gd name="connsiteY4" fmla="*/ 3208634 h 3208634"/>
              <a:gd name="connsiteX5" fmla="*/ 0 w 3722018"/>
              <a:gd name="connsiteY5" fmla="*/ 1604317 h 32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2018" h="3208634">
                <a:moveTo>
                  <a:pt x="802159" y="0"/>
                </a:moveTo>
                <a:lnTo>
                  <a:pt x="2919859" y="0"/>
                </a:lnTo>
                <a:lnTo>
                  <a:pt x="3722018" y="1604317"/>
                </a:lnTo>
                <a:lnTo>
                  <a:pt x="2919859" y="3208634"/>
                </a:lnTo>
                <a:lnTo>
                  <a:pt x="802159" y="3208634"/>
                </a:lnTo>
                <a:lnTo>
                  <a:pt x="0" y="1604317"/>
                </a:lnTo>
                <a:close/>
              </a:path>
            </a:pathLst>
          </a:custGeom>
          <a:noFill/>
        </p:spPr>
      </p:pic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F8BE1819-6A39-C363-BF83-14B03A454FE2}"/>
              </a:ext>
            </a:extLst>
          </p:cNvPr>
          <p:cNvSpPr/>
          <p:nvPr/>
        </p:nvSpPr>
        <p:spPr>
          <a:xfrm>
            <a:off x="6945313" y="3560763"/>
            <a:ext cx="1028700" cy="88741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495976DC-9337-5BFC-3303-B78FC05ADAAA}"/>
              </a:ext>
            </a:extLst>
          </p:cNvPr>
          <p:cNvSpPr/>
          <p:nvPr/>
        </p:nvSpPr>
        <p:spPr>
          <a:xfrm>
            <a:off x="8656638" y="2316164"/>
            <a:ext cx="849312" cy="731837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2E25B53-63B5-2A19-3478-335CC6134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/>
          <a:srcRect l="4881" t="11541" r="481" b="34089"/>
          <a:stretch/>
        </p:blipFill>
        <p:spPr bwMode="auto">
          <a:xfrm>
            <a:off x="6669893" y="1742873"/>
            <a:ext cx="1674002" cy="1443105"/>
          </a:xfrm>
          <a:custGeom>
            <a:avLst/>
            <a:gdLst>
              <a:gd name="connsiteX0" fmla="*/ 481035 w 2232002"/>
              <a:gd name="connsiteY0" fmla="*/ 0 h 1924140"/>
              <a:gd name="connsiteX1" fmla="*/ 1750967 w 2232002"/>
              <a:gd name="connsiteY1" fmla="*/ 0 h 1924140"/>
              <a:gd name="connsiteX2" fmla="*/ 2232002 w 2232002"/>
              <a:gd name="connsiteY2" fmla="*/ 962070 h 1924140"/>
              <a:gd name="connsiteX3" fmla="*/ 1750967 w 2232002"/>
              <a:gd name="connsiteY3" fmla="*/ 1924140 h 1924140"/>
              <a:gd name="connsiteX4" fmla="*/ 481035 w 2232002"/>
              <a:gd name="connsiteY4" fmla="*/ 1924140 h 1924140"/>
              <a:gd name="connsiteX5" fmla="*/ 0 w 2232002"/>
              <a:gd name="connsiteY5" fmla="*/ 962070 h 19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2002" h="1924140">
                <a:moveTo>
                  <a:pt x="481035" y="0"/>
                </a:moveTo>
                <a:lnTo>
                  <a:pt x="1750967" y="0"/>
                </a:lnTo>
                <a:lnTo>
                  <a:pt x="2232002" y="962070"/>
                </a:lnTo>
                <a:lnTo>
                  <a:pt x="1750967" y="1924140"/>
                </a:lnTo>
                <a:lnTo>
                  <a:pt x="481035" y="1924140"/>
                </a:lnTo>
                <a:lnTo>
                  <a:pt x="0" y="962070"/>
                </a:lnTo>
                <a:close/>
              </a:path>
            </a:pathLst>
          </a:cu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F48B12-E42B-C59E-B70E-1C70BFA7F647}"/>
              </a:ext>
            </a:extLst>
          </p:cNvPr>
          <p:cNvSpPr/>
          <p:nvPr/>
        </p:nvSpPr>
        <p:spPr>
          <a:xfrm>
            <a:off x="0" y="149662"/>
            <a:ext cx="121920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 err="1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Пациентоориентированный</a:t>
            </a: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 подход</a:t>
            </a:r>
            <a:endParaRPr lang="ru-RU" sz="3200" b="1" dirty="0">
              <a:solidFill>
                <a:srgbClr val="DEF5FA">
                  <a:lumMod val="75000"/>
                </a:srgbClr>
              </a:solidFill>
              <a:latin typeface="Montserrat" panose="00000500000000000000" pitchFamily="2" charset="-5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3">
            <a:extLst>
              <a:ext uri="{FF2B5EF4-FFF2-40B4-BE49-F238E27FC236}">
                <a16:creationId xmlns:a16="http://schemas.microsoft.com/office/drawing/2014/main" id="{DB187E19-6A1B-2B80-58C3-66EDAA7569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C581C9D-EEC6-4C27-82A3-DE7673D903B7}" type="slidenum">
              <a:rPr lang="ru-RU" altLang="ru-RU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795" name="Рисунок 5">
            <a:extLst>
              <a:ext uri="{FF2B5EF4-FFF2-40B4-BE49-F238E27FC236}">
                <a16:creationId xmlns:a16="http://schemas.microsoft.com/office/drawing/2014/main" id="{BD3E368A-6F05-830A-62F0-F79D64562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28" y="0"/>
            <a:ext cx="10317777" cy="600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17">
            <a:extLst>
              <a:ext uri="{FF2B5EF4-FFF2-40B4-BE49-F238E27FC236}">
                <a16:creationId xmlns:a16="http://schemas.microsoft.com/office/drawing/2014/main" id="{90C4A05D-2437-C74C-0A00-19B2584B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5C23BE74-B15B-4117-A904-653FBBDF4762}" type="slidenum">
              <a:rPr lang="ru-RU" altLang="ru-RU" sz="1000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16</a:t>
            </a:fld>
            <a:endParaRPr lang="ru-RU" altLang="ru-RU" sz="10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2C0953-F4BA-5672-1B27-0D42E43DAD1B}"/>
              </a:ext>
            </a:extLst>
          </p:cNvPr>
          <p:cNvSpPr txBox="1"/>
          <p:nvPr/>
        </p:nvSpPr>
        <p:spPr>
          <a:xfrm>
            <a:off x="1524000" y="1916832"/>
            <a:ext cx="9144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благодарю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B63907-F607-D2E3-3E6B-F36F2B4234A6}"/>
              </a:ext>
            </a:extLst>
          </p:cNvPr>
          <p:cNvSpPr txBox="1"/>
          <p:nvPr/>
        </p:nvSpPr>
        <p:spPr>
          <a:xfrm>
            <a:off x="3725499" y="662454"/>
            <a:ext cx="1285875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400" b="1" dirty="0">
                <a:solidFill>
                  <a:srgbClr val="39639D">
                    <a:lumMod val="75000"/>
                  </a:srgbClr>
                </a:solidFill>
                <a:latin typeface="Montserrat" panose="00000500000000000000" pitchFamily="2" charset="-52"/>
                <a:cs typeface="Times New Roman" pitchFamily="18" charset="0"/>
              </a:rPr>
              <a:t> Филиал №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458E5-5257-F6C7-E94A-4F5A3B9771AB}"/>
              </a:ext>
            </a:extLst>
          </p:cNvPr>
          <p:cNvSpPr txBox="1"/>
          <p:nvPr/>
        </p:nvSpPr>
        <p:spPr>
          <a:xfrm>
            <a:off x="5448587" y="654921"/>
            <a:ext cx="1298575" cy="307777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400" b="1" dirty="0">
                <a:solidFill>
                  <a:srgbClr val="39639D">
                    <a:lumMod val="75000"/>
                  </a:srgbClr>
                </a:solidFill>
                <a:latin typeface="Montserrat" panose="00000500000000000000" pitchFamily="2" charset="-52"/>
                <a:cs typeface="Times New Roman" pitchFamily="18" charset="0"/>
              </a:rPr>
              <a:t> Филиал №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68850-CED3-FDF2-B9D9-22D26418A666}"/>
              </a:ext>
            </a:extLst>
          </p:cNvPr>
          <p:cNvSpPr txBox="1"/>
          <p:nvPr/>
        </p:nvSpPr>
        <p:spPr>
          <a:xfrm>
            <a:off x="2052501" y="676967"/>
            <a:ext cx="1285875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400" b="1" dirty="0">
                <a:solidFill>
                  <a:srgbClr val="39639D">
                    <a:lumMod val="75000"/>
                  </a:srgbClr>
                </a:solidFill>
                <a:latin typeface="Montserrat" panose="00000500000000000000" pitchFamily="2" charset="-52"/>
                <a:cs typeface="Times New Roman" pitchFamily="18" charset="0"/>
              </a:rPr>
              <a:t>  Филиал №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C01A1-A092-E96B-3C40-B4055E50F5A6}"/>
              </a:ext>
            </a:extLst>
          </p:cNvPr>
          <p:cNvSpPr txBox="1"/>
          <p:nvPr/>
        </p:nvSpPr>
        <p:spPr>
          <a:xfrm>
            <a:off x="197651" y="656504"/>
            <a:ext cx="1417637" cy="307777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400" b="1" dirty="0">
                <a:solidFill>
                  <a:srgbClr val="39639D">
                    <a:lumMod val="75000"/>
                  </a:srgbClr>
                </a:solidFill>
                <a:latin typeface="Montserrat" panose="00000500000000000000" pitchFamily="2" charset="-52"/>
                <a:cs typeface="Times New Roman" pitchFamily="18" charset="0"/>
              </a:rPr>
              <a:t>П/О ДЦ №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9F4F34-4EBF-CEC0-02AA-B4F0EC2D6CAF}"/>
              </a:ext>
            </a:extLst>
          </p:cNvPr>
          <p:cNvSpPr txBox="1"/>
          <p:nvPr/>
        </p:nvSpPr>
        <p:spPr>
          <a:xfrm>
            <a:off x="7147295" y="670671"/>
            <a:ext cx="1255712" cy="307777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400" dirty="0">
                <a:solidFill>
                  <a:srgbClr val="39639D">
                    <a:lumMod val="75000"/>
                  </a:srgbClr>
                </a:solidFill>
                <a:latin typeface="Montserrat" panose="00000500000000000000" pitchFamily="2" charset="-52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39639D">
                    <a:lumMod val="75000"/>
                  </a:srgbClr>
                </a:solidFill>
                <a:latin typeface="Montserrat" panose="00000500000000000000" pitchFamily="2" charset="-52"/>
                <a:cs typeface="Times New Roman" pitchFamily="18" charset="0"/>
              </a:rPr>
              <a:t>Филиал № 4</a:t>
            </a:r>
          </a:p>
        </p:txBody>
      </p:sp>
      <p:pic>
        <p:nvPicPr>
          <p:cNvPr id="13319" name="Picture 15">
            <a:extLst>
              <a:ext uri="{FF2B5EF4-FFF2-40B4-BE49-F238E27FC236}">
                <a16:creationId xmlns:a16="http://schemas.microsoft.com/office/drawing/2014/main" id="{B6F1413A-1C8B-A9A8-ABBA-4537D66AA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94" y="1062039"/>
            <a:ext cx="1587410" cy="158741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15">
            <a:extLst>
              <a:ext uri="{FF2B5EF4-FFF2-40B4-BE49-F238E27FC236}">
                <a16:creationId xmlns:a16="http://schemas.microsoft.com/office/drawing/2014/main" id="{09C3C1B7-144E-0B3E-7FED-DDB19511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721" y="1052925"/>
            <a:ext cx="1627655" cy="162539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C4580F-87E6-9AD7-77E7-67122D359875}"/>
              </a:ext>
            </a:extLst>
          </p:cNvPr>
          <p:cNvSpPr txBox="1"/>
          <p:nvPr/>
        </p:nvSpPr>
        <p:spPr>
          <a:xfrm>
            <a:off x="10468721" y="670843"/>
            <a:ext cx="1357312" cy="307777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400" dirty="0">
                <a:solidFill>
                  <a:srgbClr val="39639D">
                    <a:lumMod val="75000"/>
                  </a:srgbClr>
                </a:solidFill>
                <a:latin typeface="Montserrat" panose="00000500000000000000" pitchFamily="2" charset="-52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39639D">
                    <a:lumMod val="75000"/>
                  </a:srgbClr>
                </a:solidFill>
                <a:latin typeface="Montserrat" panose="00000500000000000000" pitchFamily="2" charset="-52"/>
                <a:cs typeface="Times New Roman" pitchFamily="18" charset="0"/>
              </a:rPr>
              <a:t>Филиал № 6</a:t>
            </a:r>
          </a:p>
        </p:txBody>
      </p:sp>
      <p:pic>
        <p:nvPicPr>
          <p:cNvPr id="13323" name="Рисунок 2">
            <a:extLst>
              <a:ext uri="{FF2B5EF4-FFF2-40B4-BE49-F238E27FC236}">
                <a16:creationId xmlns:a16="http://schemas.microsoft.com/office/drawing/2014/main" id="{3C313041-A074-E52C-B0EE-786CCA98E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457" y="1046658"/>
            <a:ext cx="1524371" cy="162599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813252-9E17-72FE-0107-8AB9868ED8A0}"/>
              </a:ext>
            </a:extLst>
          </p:cNvPr>
          <p:cNvSpPr txBox="1"/>
          <p:nvPr/>
        </p:nvSpPr>
        <p:spPr>
          <a:xfrm>
            <a:off x="8883083" y="662454"/>
            <a:ext cx="1285875" cy="307777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400" dirty="0">
                <a:solidFill>
                  <a:srgbClr val="39639D">
                    <a:lumMod val="75000"/>
                  </a:srgbClr>
                </a:solidFill>
                <a:latin typeface="Montserrat" panose="00000500000000000000" pitchFamily="2" charset="-52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39639D">
                    <a:lumMod val="75000"/>
                  </a:srgbClr>
                </a:solidFill>
                <a:latin typeface="Montserrat" panose="00000500000000000000" pitchFamily="2" charset="-52"/>
                <a:cs typeface="Times New Roman" pitchFamily="18" charset="0"/>
              </a:rPr>
              <a:t>Филиал № 5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4A1F97D-A0D0-9B86-E856-C43AF95CCCED}"/>
              </a:ext>
            </a:extLst>
          </p:cNvPr>
          <p:cNvSpPr/>
          <p:nvPr/>
        </p:nvSpPr>
        <p:spPr>
          <a:xfrm>
            <a:off x="0" y="20524"/>
            <a:ext cx="12192000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ГБУЗ «ДЦ № 5 ДЗМ»</a:t>
            </a:r>
            <a:endParaRPr lang="ru-RU" sz="3200" b="1" dirty="0">
              <a:solidFill>
                <a:srgbClr val="DEF5FA">
                  <a:lumMod val="75000"/>
                </a:srgbClr>
              </a:solidFill>
              <a:latin typeface="Montserrat" panose="00000500000000000000" pitchFamily="2" charset="-52"/>
              <a:cs typeface="Times New Roman" pitchFamily="18" charset="0"/>
            </a:endParaRPr>
          </a:p>
        </p:txBody>
      </p:sp>
      <p:sp>
        <p:nvSpPr>
          <p:cNvPr id="13326" name="TextBox 21">
            <a:extLst>
              <a:ext uri="{FF2B5EF4-FFF2-40B4-BE49-F238E27FC236}">
                <a16:creationId xmlns:a16="http://schemas.microsoft.com/office/drawing/2014/main" id="{4E5ACCF8-74A7-9577-7A40-5E0CEAB4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267" y="2696941"/>
            <a:ext cx="1071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Montserrat" pitchFamily="2" charset="-52"/>
                <a:cs typeface="Times New Roman" panose="02020603050405020304" pitchFamily="18" charset="0"/>
              </a:rPr>
              <a:t>66 306 чел.</a:t>
            </a:r>
          </a:p>
        </p:txBody>
      </p:sp>
      <p:sp>
        <p:nvSpPr>
          <p:cNvPr id="13327" name="TextBox 22">
            <a:extLst>
              <a:ext uri="{FF2B5EF4-FFF2-40B4-BE49-F238E27FC236}">
                <a16:creationId xmlns:a16="http://schemas.microsoft.com/office/drawing/2014/main" id="{91F9420E-EF4A-296C-31AD-0639D9878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211" y="2718868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Montserrat" pitchFamily="2" charset="-52"/>
                <a:cs typeface="Times New Roman" panose="02020603050405020304" pitchFamily="18" charset="0"/>
              </a:rPr>
              <a:t>21 686 чел.</a:t>
            </a:r>
          </a:p>
        </p:txBody>
      </p:sp>
      <p:sp>
        <p:nvSpPr>
          <p:cNvPr id="13328" name="TextBox 23">
            <a:extLst>
              <a:ext uri="{FF2B5EF4-FFF2-40B4-BE49-F238E27FC236}">
                <a16:creationId xmlns:a16="http://schemas.microsoft.com/office/drawing/2014/main" id="{3581E5BB-7CC3-998C-DA01-BAACD9E48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749" y="2702757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Montserrat" pitchFamily="2" charset="-52"/>
                <a:cs typeface="Times New Roman" panose="02020603050405020304" pitchFamily="18" charset="0"/>
              </a:rPr>
              <a:t>42 817 чел.</a:t>
            </a:r>
          </a:p>
        </p:txBody>
      </p:sp>
      <p:sp>
        <p:nvSpPr>
          <p:cNvPr id="13329" name="TextBox 24">
            <a:extLst>
              <a:ext uri="{FF2B5EF4-FFF2-40B4-BE49-F238E27FC236}">
                <a16:creationId xmlns:a16="http://schemas.microsoft.com/office/drawing/2014/main" id="{55B47EB1-F5AD-C315-B991-9BBDA0EE7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2709" y="2722007"/>
            <a:ext cx="1112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Montserrat" pitchFamily="2" charset="-52"/>
                <a:cs typeface="Times New Roman" panose="02020603050405020304" pitchFamily="18" charset="0"/>
              </a:rPr>
              <a:t>39 879 чел.</a:t>
            </a:r>
          </a:p>
        </p:txBody>
      </p:sp>
      <p:sp>
        <p:nvSpPr>
          <p:cNvPr id="13330" name="TextBox 25">
            <a:extLst>
              <a:ext uri="{FF2B5EF4-FFF2-40B4-BE49-F238E27FC236}">
                <a16:creationId xmlns:a16="http://schemas.microsoft.com/office/drawing/2014/main" id="{08265882-3D8D-0F32-91AF-4015103F3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303" y="2726104"/>
            <a:ext cx="1112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Montserrat" pitchFamily="2" charset="-52"/>
                <a:cs typeface="Times New Roman" panose="02020603050405020304" pitchFamily="18" charset="0"/>
              </a:rPr>
              <a:t>39 755 чел.</a:t>
            </a:r>
          </a:p>
        </p:txBody>
      </p:sp>
      <p:sp>
        <p:nvSpPr>
          <p:cNvPr id="13331" name="TextBox 26">
            <a:extLst>
              <a:ext uri="{FF2B5EF4-FFF2-40B4-BE49-F238E27FC236}">
                <a16:creationId xmlns:a16="http://schemas.microsoft.com/office/drawing/2014/main" id="{E01A4691-AC73-C015-311E-6B6B9A3F3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100" y="2732946"/>
            <a:ext cx="10715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Montserrat" pitchFamily="2" charset="-52"/>
                <a:cs typeface="Times New Roman" panose="02020603050405020304" pitchFamily="18" charset="0"/>
              </a:rPr>
              <a:t>9 570 чел.</a:t>
            </a:r>
          </a:p>
        </p:txBody>
      </p:sp>
      <p:sp>
        <p:nvSpPr>
          <p:cNvPr id="13332" name="TextBox 27">
            <a:extLst>
              <a:ext uri="{FF2B5EF4-FFF2-40B4-BE49-F238E27FC236}">
                <a16:creationId xmlns:a16="http://schemas.microsoft.com/office/drawing/2014/main" id="{302C0359-7DAD-10A1-E163-9C3EC3CFA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1652" y="2740810"/>
            <a:ext cx="1144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Montserrat" pitchFamily="2" charset="-52"/>
                <a:cs typeface="Times New Roman" panose="02020603050405020304" pitchFamily="18" charset="0"/>
              </a:rPr>
              <a:t>41 166 чел.</a:t>
            </a:r>
          </a:p>
        </p:txBody>
      </p:sp>
      <p:sp>
        <p:nvSpPr>
          <p:cNvPr id="13333" name="Прямоугольник 29">
            <a:extLst>
              <a:ext uri="{FF2B5EF4-FFF2-40B4-BE49-F238E27FC236}">
                <a16:creationId xmlns:a16="http://schemas.microsoft.com/office/drawing/2014/main" id="{4FAAB064-5CBD-7BA2-6428-0A8F621F8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22" y="3209864"/>
            <a:ext cx="612459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800" b="1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 Количество филиалов:</a:t>
            </a:r>
            <a:r>
              <a:rPr lang="ru-RU" altLang="ru-RU" sz="1800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 7 отдельно стоящих зданий.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altLang="ru-RU" sz="1800" dirty="0">
              <a:solidFill>
                <a:srgbClr val="000000"/>
              </a:solidFill>
              <a:latin typeface="Montserrat" pitchFamily="2" charset="-52"/>
              <a:cs typeface="Times New Roman" panose="02020603050405020304" pitchFamily="18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Транспортная доступность: </a:t>
            </a:r>
            <a:r>
              <a:rPr lang="ru-RU" altLang="ru-RU" sz="1800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время </a:t>
            </a:r>
            <a:r>
              <a:rPr lang="ru-RU" altLang="ru-RU" sz="1800" dirty="0" err="1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доезда</a:t>
            </a:r>
            <a:r>
              <a:rPr lang="ru-RU" altLang="ru-RU" sz="1800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 от головного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       здания до каждого из филиалов не превышает 25 минут.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altLang="ru-RU" sz="1800" b="1" dirty="0">
              <a:solidFill>
                <a:srgbClr val="000000"/>
              </a:solidFill>
              <a:latin typeface="Montserrat" pitchFamily="2" charset="-52"/>
              <a:cs typeface="Times New Roman" panose="02020603050405020304" pitchFamily="18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800" b="1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 Тип обслуживаемого населения:</a:t>
            </a:r>
            <a:r>
              <a:rPr lang="ru-RU" altLang="ru-RU" sz="1800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 взрослые с 18 лет.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altLang="ru-RU" sz="1800" b="1" dirty="0">
              <a:solidFill>
                <a:srgbClr val="000000"/>
              </a:solidFill>
              <a:latin typeface="Montserrat" pitchFamily="2" charset="-52"/>
              <a:cs typeface="Times New Roman" panose="02020603050405020304" pitchFamily="18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800" b="1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Общая численность прикрепленного населения: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      261 179 человека.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800" dirty="0">
              <a:solidFill>
                <a:srgbClr val="000000"/>
              </a:solidFill>
              <a:latin typeface="Montserrat" pitchFamily="2" charset="-52"/>
              <a:cs typeface="Times New Roman" panose="02020603050405020304" pitchFamily="18" charset="0"/>
            </a:endParaRPr>
          </a:p>
        </p:txBody>
      </p:sp>
      <p:pic>
        <p:nvPicPr>
          <p:cNvPr id="13334" name="Объект 3">
            <a:extLst>
              <a:ext uri="{FF2B5EF4-FFF2-40B4-BE49-F238E27FC236}">
                <a16:creationId xmlns:a16="http://schemas.microsoft.com/office/drawing/2014/main" id="{FA83601E-36A3-43B0-A8A3-EA57458B3D85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549" y="3159414"/>
            <a:ext cx="5710262" cy="3600062"/>
          </a:xfrm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336" name="Рисунок 2">
            <a:extLst>
              <a:ext uri="{FF2B5EF4-FFF2-40B4-BE49-F238E27FC236}">
                <a16:creationId xmlns:a16="http://schemas.microsoft.com/office/drawing/2014/main" id="{84D60E4E-FD64-DFE2-2941-B4C9F72F0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13" y="1062037"/>
            <a:ext cx="1636050" cy="158741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7" name="Рисунок 6">
            <a:extLst>
              <a:ext uri="{FF2B5EF4-FFF2-40B4-BE49-F238E27FC236}">
                <a16:creationId xmlns:a16="http://schemas.microsoft.com/office/drawing/2014/main" id="{6F3A1ACF-7A40-5BD5-94B2-44637147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77" y="1046658"/>
            <a:ext cx="1627655" cy="160279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8" name="Рисунок 10">
            <a:extLst>
              <a:ext uri="{FF2B5EF4-FFF2-40B4-BE49-F238E27FC236}">
                <a16:creationId xmlns:a16="http://schemas.microsoft.com/office/drawing/2014/main" id="{72E2DF6C-DFA9-29E2-05A6-9B9153DA7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40" y="1062039"/>
            <a:ext cx="1631752" cy="158741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9" name="Рисунок 12">
            <a:extLst>
              <a:ext uri="{FF2B5EF4-FFF2-40B4-BE49-F238E27FC236}">
                <a16:creationId xmlns:a16="http://schemas.microsoft.com/office/drawing/2014/main" id="{8346EECE-28AC-6564-DEB2-39C2482E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2" y="1052414"/>
            <a:ext cx="1619253" cy="1587409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>
            <a:extLst>
              <a:ext uri="{FF2B5EF4-FFF2-40B4-BE49-F238E27FC236}">
                <a16:creationId xmlns:a16="http://schemas.microsoft.com/office/drawing/2014/main" id="{8DB60124-B8D6-6BE9-0B5A-CF768A041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8D826A7-AD01-41FE-9EBF-F97793F3DC31}" type="slidenum">
              <a:rPr lang="ru-RU" altLang="ru-RU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483F08-922F-5D67-9D1B-0ECC21803781}"/>
              </a:ext>
            </a:extLst>
          </p:cNvPr>
          <p:cNvSpPr/>
          <p:nvPr/>
        </p:nvSpPr>
        <p:spPr>
          <a:xfrm>
            <a:off x="0" y="84136"/>
            <a:ext cx="12192000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Капитальный ремонт зданий ГБУЗ «ДЦ № 5 ДЗМ»</a:t>
            </a:r>
            <a:endParaRPr lang="ru-RU" sz="3200" b="1" dirty="0">
              <a:solidFill>
                <a:srgbClr val="DEF5FA">
                  <a:lumMod val="75000"/>
                </a:srgbClr>
              </a:solidFill>
              <a:latin typeface="Montserrat" panose="00000500000000000000" pitchFamily="2" charset="-52"/>
              <a:cs typeface="Times New Roman" pitchFamily="18" charset="0"/>
            </a:endParaRPr>
          </a:p>
        </p:txBody>
      </p:sp>
      <p:sp>
        <p:nvSpPr>
          <p:cNvPr id="14340" name="TextBox 12">
            <a:extLst>
              <a:ext uri="{FF2B5EF4-FFF2-40B4-BE49-F238E27FC236}">
                <a16:creationId xmlns:a16="http://schemas.microsoft.com/office/drawing/2014/main" id="{7EC02A43-5A5B-5DD0-86AC-998DDD97B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08" y="846497"/>
            <a:ext cx="10956022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Филиал № 1 ГБУЗ «ДЦ № 5 ДЗМ» (ул. Инженерная, д. 3, стр. 1)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— здание открыто для посетителей после капитального ремонта </a:t>
            </a:r>
            <a:r>
              <a:rPr lang="ru-RU" altLang="ru-RU" sz="20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02.08.2021 года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prstClr val="black"/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Филиал № 4 ГБУЗ «ДЦ № 5 ДЗМ» (ул. Корнейчука, д. 28)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— здание открыто для посетителей</a:t>
            </a: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 после капитального ремонта</a:t>
            </a:r>
            <a:r>
              <a:rPr lang="ru-RU" altLang="ru-RU" sz="2000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25.04.2022 года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prstClr val="black"/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Филиал № 3 ГБУЗ «ДЦ № 5 ДЗМ» (Шенкурский пр., д. 8А)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— </a:t>
            </a: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здание открыто для посетителей после капитального ремонта </a:t>
            </a:r>
            <a:r>
              <a:rPr lang="ru-RU" altLang="ru-RU" sz="2000" b="1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21.08.2023 года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prstClr val="black"/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Головное здание ГБУЗ «ДЦ № 5 ДЗМ» (ул. Абрамцевская, д. 16, стр. 1)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— здание открыто для посетителей</a:t>
            </a: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 после капитального ремонта</a:t>
            </a:r>
            <a:r>
              <a:rPr lang="ru-RU" altLang="ru-RU" sz="2000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21.09.2023 года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prstClr val="black"/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Филиал № 2 ГБУЗ «ДЦ № 5 ДЗМ» (ул. </a:t>
            </a:r>
            <a:r>
              <a:rPr lang="ru-RU" altLang="ru-RU" sz="2000" b="1" dirty="0" err="1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Мурановская</a:t>
            </a:r>
            <a:r>
              <a:rPr lang="ru-RU" altLang="ru-RU" sz="20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, д. 10А, стр. 1)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— </a:t>
            </a: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здание закрыто на капитальный ремонт. Плановая дата открытия поликлиники для посетителей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– </a:t>
            </a:r>
            <a:r>
              <a:rPr lang="ru-RU" altLang="ru-RU" sz="2000" b="1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3 квартал 2024 года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prstClr val="black"/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Филиал № 6 ГБУЗ «ДЦ № 5 ДЗМ» (Дмитровское ш., д. 165Д, к. 7)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— здание закрыто на капитальный ремонт. Плановая дата открытия поликлиники для посетителей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– </a:t>
            </a:r>
            <a:r>
              <a:rPr lang="ru-RU" altLang="ru-RU" sz="2000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4 квартал 2024 года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>
            <a:extLst>
              <a:ext uri="{FF2B5EF4-FFF2-40B4-BE49-F238E27FC236}">
                <a16:creationId xmlns:a16="http://schemas.microsoft.com/office/drawing/2014/main" id="{C31D3AEF-1E35-687C-8B34-A3149FFC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D0FA8B30-E9C5-46F4-9FF7-DC19B7501FF0}" type="slidenum">
              <a:rPr lang="ru-RU" altLang="ru-RU" sz="100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4</a:t>
            </a:fld>
            <a:endParaRPr lang="ru-RU" altLang="ru-RU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447A6A07-CD83-5EB8-0DB3-30FBAD3B7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278" y="954108"/>
            <a:ext cx="981776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Первичная специализированная медико-санитарная помощь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в ГБУЗ «ДЦ № 5 ДЗМ» оказывается врачами: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 врач общей практики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 терапевт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 хирург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 уролог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 офтальмолог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 оториноларинголог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 кардиолог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 невролог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 эндокринолог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 аллерголог-иммунолог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 пульмонолог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 гастроэнтеролог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 инфекционист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Montserrat" pitchFamily="2" charset="-52"/>
                <a:cs typeface="Arial" panose="020B0604020202020204" pitchFamily="34" charset="0"/>
              </a:rPr>
              <a:t>колопроктолог</a:t>
            </a:r>
            <a:endParaRPr lang="ru-RU" altLang="ru-RU" sz="2000" dirty="0">
              <a:solidFill>
                <a:srgbClr val="000000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7CE08B-3AA7-D880-4649-9A274C3ACDA7}"/>
              </a:ext>
            </a:extLst>
          </p:cNvPr>
          <p:cNvSpPr/>
          <p:nvPr/>
        </p:nvSpPr>
        <p:spPr>
          <a:xfrm>
            <a:off x="0" y="1"/>
            <a:ext cx="121920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Медицинская помощь в ДЦ № 5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Оказывается по различным профилям</a:t>
            </a:r>
            <a:endParaRPr lang="ru-RU" sz="3200" b="1" dirty="0">
              <a:solidFill>
                <a:srgbClr val="DEF5FA">
                  <a:lumMod val="75000"/>
                </a:srgbClr>
              </a:solidFill>
              <a:latin typeface="Montserrat" panose="00000500000000000000" pitchFamily="2" charset="-52"/>
              <a:cs typeface="Times New Roman" pitchFamily="18" charset="0"/>
            </a:endParaRPr>
          </a:p>
        </p:txBody>
      </p:sp>
      <p:pic>
        <p:nvPicPr>
          <p:cNvPr id="53251" name="Picture 3" descr="https://rv-ryazan.ru/wp-content/uploads/2019/12/4b341c9c9f0db81e4a84d3143bbbab54.jpg">
            <a:extLst>
              <a:ext uri="{FF2B5EF4-FFF2-40B4-BE49-F238E27FC236}">
                <a16:creationId xmlns:a16="http://schemas.microsoft.com/office/drawing/2014/main" id="{6EFE2F48-633C-D16A-8DC6-D87636B51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0383" y="1899616"/>
            <a:ext cx="6782291" cy="4353698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>
            <a:extLst>
              <a:ext uri="{FF2B5EF4-FFF2-40B4-BE49-F238E27FC236}">
                <a16:creationId xmlns:a16="http://schemas.microsoft.com/office/drawing/2014/main" id="{911C02D1-CAF7-92DD-C5F3-CD3F0DAE2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E4733EB-4916-47B3-9C1F-3B42BD8918AA}" type="slidenum">
              <a:rPr lang="ru-RU" altLang="ru-RU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B93081-F01D-3D9A-93C5-4777A9AC280D}"/>
              </a:ext>
            </a:extLst>
          </p:cNvPr>
          <p:cNvSpPr/>
          <p:nvPr/>
        </p:nvSpPr>
        <p:spPr>
          <a:xfrm>
            <a:off x="0" y="64249"/>
            <a:ext cx="12192000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Диспансеризация в </a:t>
            </a:r>
            <a:r>
              <a:rPr lang="ru-RU" sz="3200" b="1" cap="all" dirty="0" err="1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гбуз</a:t>
            </a: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 «</a:t>
            </a:r>
            <a:r>
              <a:rPr lang="ru-RU" sz="3200" b="1" cap="all" dirty="0" err="1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дц</a:t>
            </a: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 № 5 ДЗМ»</a:t>
            </a:r>
            <a:endParaRPr lang="ru-RU" sz="3200" b="1" dirty="0">
              <a:solidFill>
                <a:srgbClr val="DEF5FA">
                  <a:lumMod val="75000"/>
                </a:srgbClr>
              </a:solidFill>
              <a:latin typeface="Montserrat" panose="00000500000000000000" pitchFamily="2" charset="-52"/>
              <a:cs typeface="Times New Roman" pitchFamily="18" charset="0"/>
            </a:endParaRPr>
          </a:p>
        </p:txBody>
      </p:sp>
      <p:sp>
        <p:nvSpPr>
          <p:cNvPr id="16388" name="TextBox 7">
            <a:extLst>
              <a:ext uri="{FF2B5EF4-FFF2-40B4-BE49-F238E27FC236}">
                <a16:creationId xmlns:a16="http://schemas.microsoft.com/office/drawing/2014/main" id="{60DF6F53-CB31-F3C7-18D7-06F3DCF2F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17" y="826807"/>
            <a:ext cx="1062885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96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План по </a:t>
            </a:r>
            <a:r>
              <a:rPr lang="ru-RU" altLang="ru-RU" b="1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диспансеризации</a:t>
            </a:r>
            <a:r>
              <a:rPr lang="ru-RU" altLang="ru-RU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 взрослого населения в 2023 году выполнен </a:t>
            </a:r>
            <a:r>
              <a:rPr lang="ru-RU" altLang="ru-RU" b="1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на 94,1% </a:t>
            </a:r>
          </a:p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(план – 130207 человек, выполнение – 122511 человек).</a:t>
            </a:r>
            <a:endParaRPr lang="ru-RU" alt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План по </a:t>
            </a:r>
            <a:r>
              <a:rPr lang="ru-RU" altLang="ru-RU" b="1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профилактическим медицинским осмотрам </a:t>
            </a:r>
            <a:r>
              <a:rPr lang="ru-RU" altLang="ru-RU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в 2023 году выполнен </a:t>
            </a:r>
            <a:r>
              <a:rPr lang="ru-RU" altLang="ru-RU" b="1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на 144,4%</a:t>
            </a:r>
            <a:r>
              <a:rPr lang="ru-RU" altLang="ru-RU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 </a:t>
            </a:r>
          </a:p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(план – 24991 человек, выполнение – 36072 человек).</a:t>
            </a:r>
            <a:endParaRPr lang="ru-RU" altLang="ru-RU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Montserrat" pitchFamily="2" charset="-52"/>
                <a:cs typeface="Times New Roman" panose="02020603050405020304" pitchFamily="18" charset="0"/>
              </a:rPr>
              <a:t>План </a:t>
            </a:r>
            <a:r>
              <a:rPr lang="ru-RU" altLang="ru-RU" dirty="0">
                <a:solidFill>
                  <a:srgbClr val="000000"/>
                </a:solidFill>
                <a:latin typeface="Montserrat" pitchFamily="2" charset="-52"/>
                <a:cs typeface="Calibri" panose="020F0502020204030204" pitchFamily="34" charset="0"/>
              </a:rPr>
              <a:t>по </a:t>
            </a:r>
            <a:r>
              <a:rPr lang="ru-RU" altLang="ru-RU" b="1" dirty="0">
                <a:solidFill>
                  <a:srgbClr val="000000"/>
                </a:solidFill>
                <a:latin typeface="Montserrat" pitchFamily="2" charset="-52"/>
                <a:cs typeface="Calibri" panose="020F0502020204030204" pitchFamily="34" charset="0"/>
              </a:rPr>
              <a:t>профилактике и раннему выявлению туберкулеза </a:t>
            </a:r>
            <a:r>
              <a:rPr lang="ru-RU" altLang="ru-RU" dirty="0">
                <a:solidFill>
                  <a:srgbClr val="000000"/>
                </a:solidFill>
                <a:latin typeface="Montserrat" pitchFamily="2" charset="-52"/>
                <a:cs typeface="Calibri" panose="020F0502020204030204" pitchFamily="34" charset="0"/>
              </a:rPr>
              <a:t>выполнен </a:t>
            </a:r>
            <a:r>
              <a:rPr lang="ru-RU" altLang="ru-RU" b="1" dirty="0">
                <a:solidFill>
                  <a:srgbClr val="000000"/>
                </a:solidFill>
                <a:latin typeface="Montserrat" pitchFamily="2" charset="-52"/>
                <a:cs typeface="Calibri" panose="020F0502020204030204" pitchFamily="34" charset="0"/>
              </a:rPr>
              <a:t>на 98,1%</a:t>
            </a:r>
            <a:r>
              <a:rPr lang="ru-RU" altLang="ru-RU" dirty="0">
                <a:solidFill>
                  <a:srgbClr val="000000"/>
                </a:solidFill>
                <a:latin typeface="Montserrat" pitchFamily="2" charset="-52"/>
                <a:cs typeface="Calibri" panose="020F0502020204030204" pitchFamily="34" charset="0"/>
              </a:rPr>
              <a:t> </a:t>
            </a:r>
          </a:p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Montserrat" pitchFamily="2" charset="-52"/>
                <a:cs typeface="Calibri" panose="020F0502020204030204" pitchFamily="34" charset="0"/>
              </a:rPr>
              <a:t>(план – 195519 человек, выполнение – 191762 человек).</a:t>
            </a:r>
            <a:endParaRPr lang="ru-RU" altLang="ru-RU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28B4290-B215-49B5-8A94-3D032B487E4F}"/>
              </a:ext>
            </a:extLst>
          </p:cNvPr>
          <p:cNvSpPr/>
          <p:nvPr/>
        </p:nvSpPr>
        <p:spPr>
          <a:xfrm>
            <a:off x="0" y="3128918"/>
            <a:ext cx="12192000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Павильон здоровья В парке «лианозовский»</a:t>
            </a:r>
            <a:endParaRPr lang="ru-RU" sz="3200" b="1" dirty="0">
              <a:solidFill>
                <a:srgbClr val="DEF5FA">
                  <a:lumMod val="75000"/>
                </a:srgbClr>
              </a:solidFill>
              <a:latin typeface="Montserrat" panose="00000500000000000000" pitchFamily="2" charset="-52"/>
              <a:cs typeface="Times New Roman" pitchFamily="18" charset="0"/>
            </a:endParaRPr>
          </a:p>
        </p:txBody>
      </p:sp>
      <p:sp>
        <p:nvSpPr>
          <p:cNvPr id="16390" name="TextBox 12">
            <a:extLst>
              <a:ext uri="{FF2B5EF4-FFF2-40B4-BE49-F238E27FC236}">
                <a16:creationId xmlns:a16="http://schemas.microsoft.com/office/drawing/2014/main" id="{EC704FBC-A4DE-A46F-BA4E-E18528096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31" y="4045499"/>
            <a:ext cx="8219975" cy="102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С 16.05.2023 года по 30.09.2023 года </a:t>
            </a:r>
          </a:p>
          <a:p>
            <a:pPr algn="ctr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Montserrat" pitchFamily="2" charset="-52"/>
                <a:cs typeface="Arial" panose="020B0604020202020204" pitchFamily="34" charset="0"/>
              </a:rPr>
              <a:t>в ПКиО «Лианозовский» функционировал «Павильон здоровья», работа которого обеспечивалась медицинским персоналом ГБУЗ «ДЦ № 5 ДЗМ».</a:t>
            </a:r>
          </a:p>
        </p:txBody>
      </p:sp>
      <p:sp>
        <p:nvSpPr>
          <p:cNvPr id="16391" name="TextBox 11">
            <a:extLst>
              <a:ext uri="{FF2B5EF4-FFF2-40B4-BE49-F238E27FC236}">
                <a16:creationId xmlns:a16="http://schemas.microsoft.com/office/drawing/2014/main" id="{05F40EDC-20D3-5083-DE8A-BED3F6208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631" y="5261399"/>
            <a:ext cx="65434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2023 году </a:t>
            </a:r>
            <a:r>
              <a:rPr lang="ru-RU" altLang="ru-RU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обследование в «Павильоне Здоровья» </a:t>
            </a:r>
          </a:p>
          <a:p>
            <a:pPr algn="ctr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ПКиО «Лианозовский» прошли </a:t>
            </a:r>
            <a:r>
              <a:rPr lang="ru-RU" altLang="ru-RU" b="1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7817 человек</a:t>
            </a:r>
            <a:r>
              <a:rPr lang="ru-RU" altLang="ru-RU" dirty="0">
                <a:solidFill>
                  <a:prstClr val="black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1400" dirty="0">
              <a:solidFill>
                <a:prstClr val="black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B683B52-6068-4705-8E3E-44CBA7737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201" y="3830232"/>
            <a:ext cx="2862334" cy="286233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>
            <a:extLst>
              <a:ext uri="{FF2B5EF4-FFF2-40B4-BE49-F238E27FC236}">
                <a16:creationId xmlns:a16="http://schemas.microsoft.com/office/drawing/2014/main" id="{918241A1-2690-09D4-8C49-A140B5B0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C30D2071-3C7A-4773-A52E-50C6E551766B}" type="slidenum">
              <a:rPr lang="ru-RU" altLang="ru-RU" sz="1000">
                <a:solidFill>
                  <a:prstClr val="black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6</a:t>
            </a:fld>
            <a:endParaRPr lang="ru-RU" altLang="ru-RU" sz="10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7412" name="Picture 2" descr="C:\Users\Admin\Desktop\Патронаж, хроники, помощь на дому\shutterstock_149465573.jpg">
            <a:extLst>
              <a:ext uri="{FF2B5EF4-FFF2-40B4-BE49-F238E27FC236}">
                <a16:creationId xmlns:a16="http://schemas.microsoft.com/office/drawing/2014/main" id="{46D2D546-C55A-9C55-95BD-020989150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857" y="3836879"/>
            <a:ext cx="3569269" cy="2862322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Прямоугольник 6">
            <a:extLst>
              <a:ext uri="{FF2B5EF4-FFF2-40B4-BE49-F238E27FC236}">
                <a16:creationId xmlns:a16="http://schemas.microsoft.com/office/drawing/2014/main" id="{A2CFCA0A-ADAD-E453-ACB4-AF5984E44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255" y="1245032"/>
            <a:ext cx="817184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работают </a:t>
            </a:r>
            <a:r>
              <a:rPr lang="ru-RU" alt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кабинетов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штате патронажной службы имеются </a:t>
            </a:r>
            <a:r>
              <a:rPr lang="ru-RU" alt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врачей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медицинских сестер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регистре пациентов на 01.01.2024 года состоит </a:t>
            </a:r>
            <a:r>
              <a:rPr lang="ru-RU" alt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6390 человек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14" name="Прямоугольник 9">
            <a:extLst>
              <a:ext uri="{FF2B5EF4-FFF2-40B4-BE49-F238E27FC236}">
                <a16:creationId xmlns:a16="http://schemas.microsoft.com/office/drawing/2014/main" id="{C08AFBE5-BA7E-D94A-1CA6-0E12B67FF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1" y="3119559"/>
            <a:ext cx="808522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количества вызовов 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дом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группе пациентов программы;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количества вызовов бригад скорой помощи в группе пациентов </a:t>
            </a:r>
          </a:p>
          <a:p>
            <a:pPr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программы;</a:t>
            </a: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количества госпитализаций в группе пациентов программы;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числа пациентов, достигших целевого уровня артериального давления </a:t>
            </a:r>
          </a:p>
          <a:p>
            <a:pPr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(АД &lt; 140/90 мм. рт. ст.);</a:t>
            </a: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числа пациентов, достигших целевого уровня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гемоглобина (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HbAlc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7,5%);</a:t>
            </a: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числа пациентов, достигших целевого уровня холестерина </a:t>
            </a:r>
          </a:p>
          <a:p>
            <a:pPr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(&lt; 2,5 ммоль/л).</a:t>
            </a: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2690F2-8D28-DF86-06C6-F03236DAB545}"/>
              </a:ext>
            </a:extLst>
          </p:cNvPr>
          <p:cNvSpPr/>
          <p:nvPr/>
        </p:nvSpPr>
        <p:spPr>
          <a:xfrm>
            <a:off x="0" y="79314"/>
            <a:ext cx="121920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Организация работы кабинетов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Программы «хроники» в </a:t>
            </a:r>
            <a:r>
              <a:rPr lang="ru-RU" sz="3200" b="1" cap="all" dirty="0" err="1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гбуз</a:t>
            </a: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 «</a:t>
            </a:r>
            <a:r>
              <a:rPr lang="ru-RU" sz="3200" b="1" cap="all" dirty="0" err="1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дц</a:t>
            </a: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 № 5 ДЗМ»</a:t>
            </a:r>
            <a:endParaRPr lang="ru-RU" sz="3200" b="1" dirty="0">
              <a:solidFill>
                <a:srgbClr val="DEF5FA">
                  <a:lumMod val="75000"/>
                </a:srgbClr>
              </a:solidFill>
              <a:latin typeface="Montserrat" panose="00000500000000000000" pitchFamily="2" charset="-52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86343F-36B9-43F7-364E-A2A412A028E8}"/>
              </a:ext>
            </a:extLst>
          </p:cNvPr>
          <p:cNvSpPr/>
          <p:nvPr/>
        </p:nvSpPr>
        <p:spPr>
          <a:xfrm>
            <a:off x="1" y="2436347"/>
            <a:ext cx="1219199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Результат работы программы «хроники»</a:t>
            </a:r>
            <a:endParaRPr lang="ru-RU" sz="3200" b="1" dirty="0">
              <a:solidFill>
                <a:srgbClr val="DEF5FA">
                  <a:lumMod val="75000"/>
                </a:srgbClr>
              </a:solidFill>
              <a:latin typeface="Montserrat" panose="00000500000000000000" pitchFamily="2" charset="-5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E959497A-184A-19E5-4A29-DD12BCAE4BB1}"/>
              </a:ext>
            </a:extLst>
          </p:cNvPr>
          <p:cNvSpPr/>
          <p:nvPr/>
        </p:nvSpPr>
        <p:spPr>
          <a:xfrm>
            <a:off x="1078331" y="3958858"/>
            <a:ext cx="5746283" cy="206807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Номер слайда 3">
            <a:extLst>
              <a:ext uri="{FF2B5EF4-FFF2-40B4-BE49-F238E27FC236}">
                <a16:creationId xmlns:a16="http://schemas.microsoft.com/office/drawing/2014/main" id="{226CD637-650F-1E25-1767-03E7D980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2E91DDD7-00E6-435D-87B6-BCF3A3CD77B2}" type="slidenum">
              <a:rPr lang="ru-RU" altLang="ru-RU" sz="100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7</a:t>
            </a:fld>
            <a:endParaRPr lang="ru-RU" altLang="ru-RU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435" name="Прямоугольник 6">
            <a:extLst>
              <a:ext uri="{FF2B5EF4-FFF2-40B4-BE49-F238E27FC236}">
                <a16:creationId xmlns:a16="http://schemas.microsoft.com/office/drawing/2014/main" id="{E436192F-EB5C-38B5-1C17-EDBDFC355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263" y="4269790"/>
            <a:ext cx="40907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01.01.2024 года: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штате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врачей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фельдшеров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ru-RU" alt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регистре пациентов состоит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2447 человек</a:t>
            </a:r>
          </a:p>
        </p:txBody>
      </p:sp>
      <p:pic>
        <p:nvPicPr>
          <p:cNvPr id="40962" name="Picture 2" descr="http://msk.1gs.ru/img/msk_b_380949.jpg">
            <a:extLst>
              <a:ext uri="{FF2B5EF4-FFF2-40B4-BE49-F238E27FC236}">
                <a16:creationId xmlns:a16="http://schemas.microsoft.com/office/drawing/2014/main" id="{8D9B862A-8DDA-158B-630E-21DCD55C6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6320" y="3733801"/>
            <a:ext cx="3957638" cy="28575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18437" name="Прямоугольник 7">
            <a:extLst>
              <a:ext uri="{FF2B5EF4-FFF2-40B4-BE49-F238E27FC236}">
                <a16:creationId xmlns:a16="http://schemas.microsoft.com/office/drawing/2014/main" id="{5F64F27F-35DF-D907-5837-BD07B32C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50" y="785813"/>
            <a:ext cx="11034534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отдельные врачебные участки (терапевта или врача общей практики (семейного врача)) патронажной службы;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одного врачебного участка – 300-350 пациентов;</a:t>
            </a: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расчет численности среднего медицинского персонала производят из соотношения 1 медицинская сестра или фельдшер на 150-175 пациентов патронажной службы.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продолжительность посещения врачом пациентов патронажной службы составляет 35 минут; средним медицинским персоналом – 25 минут.</a:t>
            </a:r>
          </a:p>
        </p:txBody>
      </p:sp>
      <p:sp>
        <p:nvSpPr>
          <p:cNvPr id="18438" name="Прямоугольник 8">
            <a:extLst>
              <a:ext uri="{FF2B5EF4-FFF2-40B4-BE49-F238E27FC236}">
                <a16:creationId xmlns:a16="http://schemas.microsoft.com/office/drawing/2014/main" id="{4262A870-A129-A597-A193-DC4FBD83B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25" y="2902737"/>
            <a:ext cx="102894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12 сентября 2017 года на базе отделения медицинской помощи взрослому населению на дому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ДЦ № 5 ДЗМ</a:t>
            </a: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организована патронажная служба, которая продолжает активно работать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C663CC-2500-8E49-2801-1667CD18FDE8}"/>
              </a:ext>
            </a:extLst>
          </p:cNvPr>
          <p:cNvSpPr/>
          <p:nvPr/>
        </p:nvSpPr>
        <p:spPr>
          <a:xfrm>
            <a:off x="0" y="149662"/>
            <a:ext cx="121920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Патронажная служба</a:t>
            </a:r>
            <a:endParaRPr lang="ru-RU" sz="3200" b="1" dirty="0">
              <a:solidFill>
                <a:srgbClr val="DEF5FA">
                  <a:lumMod val="75000"/>
                </a:srgbClr>
              </a:solidFill>
              <a:latin typeface="Montserrat" panose="00000500000000000000" pitchFamily="2" charset="-5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1" name="Овал 19510">
            <a:extLst>
              <a:ext uri="{FF2B5EF4-FFF2-40B4-BE49-F238E27FC236}">
                <a16:creationId xmlns:a16="http://schemas.microsoft.com/office/drawing/2014/main" id="{3925EFAB-912B-7771-0FF3-C34D3CD16653}"/>
              </a:ext>
            </a:extLst>
          </p:cNvPr>
          <p:cNvSpPr/>
          <p:nvPr/>
        </p:nvSpPr>
        <p:spPr>
          <a:xfrm>
            <a:off x="9566276" y="851404"/>
            <a:ext cx="2252015" cy="523416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510" name="Группа 19509">
            <a:extLst>
              <a:ext uri="{FF2B5EF4-FFF2-40B4-BE49-F238E27FC236}">
                <a16:creationId xmlns:a16="http://schemas.microsoft.com/office/drawing/2014/main" id="{253792C9-8731-A617-E78E-C171F31CACE7}"/>
              </a:ext>
            </a:extLst>
          </p:cNvPr>
          <p:cNvGrpSpPr/>
          <p:nvPr/>
        </p:nvGrpSpPr>
        <p:grpSpPr>
          <a:xfrm>
            <a:off x="96249" y="942065"/>
            <a:ext cx="9144000" cy="5143500"/>
            <a:chOff x="1524000" y="857250"/>
            <a:chExt cx="9144000" cy="5143500"/>
          </a:xfrm>
        </p:grpSpPr>
        <p:pic>
          <p:nvPicPr>
            <p:cNvPr id="19459" name="Рисунок 8">
              <a:extLst>
                <a:ext uri="{FF2B5EF4-FFF2-40B4-BE49-F238E27FC236}">
                  <a16:creationId xmlns:a16="http://schemas.microsoft.com/office/drawing/2014/main" id="{6DC6667F-5F3A-91DF-ED3F-108E49E669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85725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C9D0489A-8908-4B31-23F8-D1505F55CEA0}"/>
                </a:ext>
              </a:extLst>
            </p:cNvPr>
            <p:cNvSpPr/>
            <p:nvPr/>
          </p:nvSpPr>
          <p:spPr>
            <a:xfrm>
              <a:off x="2054225" y="1960564"/>
              <a:ext cx="4286250" cy="574675"/>
            </a:xfrm>
            <a:prstGeom prst="roundRect">
              <a:avLst>
                <a:gd name="adj" fmla="val 24864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98A63A-B5D6-2FBD-0DF8-2B834629FBCB}"/>
                </a:ext>
              </a:extLst>
            </p:cNvPr>
            <p:cNvSpPr txBox="1"/>
            <p:nvPr/>
          </p:nvSpPr>
          <p:spPr>
            <a:xfrm>
              <a:off x="2397125" y="1133475"/>
              <a:ext cx="5765800" cy="438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250" b="1" dirty="0">
                  <a:solidFill>
                    <a:srgbClr val="1B2E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Льготное лекарственное обеспечение</a:t>
              </a:r>
              <a:endParaRPr lang="ru-RU" sz="2250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462" name="Рисунок 6">
              <a:extLst>
                <a:ext uri="{FF2B5EF4-FFF2-40B4-BE49-F238E27FC236}">
                  <a16:creationId xmlns:a16="http://schemas.microsoft.com/office/drawing/2014/main" id="{07596F4A-112A-B93D-76C4-EA985ADD5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12767">
              <a:off x="1957388" y="1247775"/>
              <a:ext cx="25241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EC7428-A343-4069-A087-373520B0453D}"/>
                </a:ext>
              </a:extLst>
            </p:cNvPr>
            <p:cNvSpPr txBox="1"/>
            <p:nvPr/>
          </p:nvSpPr>
          <p:spPr>
            <a:xfrm>
              <a:off x="2735264" y="2122488"/>
              <a:ext cx="2803525" cy="3095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0" fontAlgn="base" hangingPunct="0">
                <a:lnSpc>
                  <a:spcPts val="165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50" b="1" dirty="0">
                  <a:solidFill>
                    <a:srgbClr val="48BD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Лекарства по </a:t>
              </a:r>
              <a:r>
                <a:rPr lang="en-US" sz="1650" b="1" dirty="0">
                  <a:solidFill>
                    <a:srgbClr val="48BD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QR-</a:t>
              </a:r>
              <a:r>
                <a:rPr lang="ru-RU" sz="1650" b="1" dirty="0">
                  <a:solidFill>
                    <a:srgbClr val="48BD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коду </a:t>
              </a:r>
              <a:endParaRPr lang="ru-RU" sz="1650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3FBC7297-F1FC-4369-0747-AB358BC93546}"/>
                </a:ext>
              </a:extLst>
            </p:cNvPr>
            <p:cNvSpPr/>
            <p:nvPr/>
          </p:nvSpPr>
          <p:spPr>
            <a:xfrm>
              <a:off x="1973263" y="1763713"/>
              <a:ext cx="692150" cy="692150"/>
            </a:xfrm>
            <a:prstGeom prst="ellipse">
              <a:avLst/>
            </a:prstGeom>
            <a:solidFill>
              <a:srgbClr val="4694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1B2E51"/>
                </a:solidFill>
                <a:latin typeface="Lucida Sans Unicode"/>
              </a:endParaRPr>
            </a:p>
          </p:txBody>
        </p:sp>
        <p:sp>
          <p:nvSpPr>
            <p:cNvPr id="88" name="Прямоугольник: скругленные углы 87">
              <a:extLst>
                <a:ext uri="{FF2B5EF4-FFF2-40B4-BE49-F238E27FC236}">
                  <a16:creationId xmlns:a16="http://schemas.microsoft.com/office/drawing/2014/main" id="{FD32BE85-A0FB-11D8-42E5-D6D480790ABA}"/>
                </a:ext>
              </a:extLst>
            </p:cNvPr>
            <p:cNvSpPr/>
            <p:nvPr/>
          </p:nvSpPr>
          <p:spPr>
            <a:xfrm>
              <a:off x="6550026" y="3948113"/>
              <a:ext cx="3711575" cy="1701800"/>
            </a:xfrm>
            <a:prstGeom prst="roundRect">
              <a:avLst>
                <a:gd name="adj" fmla="val 9858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8E065E7-9880-C9C2-6B9B-A4D4437D37AC}"/>
                </a:ext>
              </a:extLst>
            </p:cNvPr>
            <p:cNvSpPr txBox="1"/>
            <p:nvPr/>
          </p:nvSpPr>
          <p:spPr>
            <a:xfrm>
              <a:off x="6908801" y="4213225"/>
              <a:ext cx="3070225" cy="5286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0" fontAlgn="base" hangingPunct="0">
                <a:lnSpc>
                  <a:spcPts val="165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50" b="1" dirty="0">
                  <a:solidFill>
                    <a:srgbClr val="48BD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Общественные слушания по закупке лекарств </a:t>
              </a:r>
              <a:endParaRPr lang="ru-RU" sz="1650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53CB3528-15ED-676B-3E1E-10ADCB0121E3}"/>
                </a:ext>
              </a:extLst>
            </p:cNvPr>
            <p:cNvSpPr/>
            <p:nvPr/>
          </p:nvSpPr>
          <p:spPr>
            <a:xfrm>
              <a:off x="2060576" y="2851151"/>
              <a:ext cx="4278313" cy="1427163"/>
            </a:xfrm>
            <a:prstGeom prst="roundRect">
              <a:avLst>
                <a:gd name="adj" fmla="val 9652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7FB31D9-56B4-6FC4-8B01-2F216E5CF59D}"/>
                </a:ext>
              </a:extLst>
            </p:cNvPr>
            <p:cNvSpPr txBox="1"/>
            <p:nvPr/>
          </p:nvSpPr>
          <p:spPr>
            <a:xfrm>
              <a:off x="2708276" y="2943225"/>
              <a:ext cx="3419475" cy="5286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0" fontAlgn="base" hangingPunct="0">
                <a:lnSpc>
                  <a:spcPts val="165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50" b="1" dirty="0">
                  <a:solidFill>
                    <a:srgbClr val="48BD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Лекарства в коммерческих аптеках</a:t>
              </a:r>
              <a:endParaRPr lang="ru-RU" sz="1650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99C309CE-7865-EA10-EEFD-CFBCBA4C176E}"/>
                </a:ext>
              </a:extLst>
            </p:cNvPr>
            <p:cNvSpPr/>
            <p:nvPr/>
          </p:nvSpPr>
          <p:spPr>
            <a:xfrm>
              <a:off x="1979613" y="2654300"/>
              <a:ext cx="692150" cy="692150"/>
            </a:xfrm>
            <a:prstGeom prst="ellipse">
              <a:avLst/>
            </a:prstGeom>
            <a:solidFill>
              <a:srgbClr val="4694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1B2E51"/>
                </a:solidFill>
                <a:latin typeface="Lucida Sans Unicode"/>
              </a:endParaRPr>
            </a:p>
          </p:txBody>
        </p:sp>
        <p:sp>
          <p:nvSpPr>
            <p:cNvPr id="19470" name="TextBox 65">
              <a:extLst>
                <a:ext uri="{FF2B5EF4-FFF2-40B4-BE49-F238E27FC236}">
                  <a16:creationId xmlns:a16="http://schemas.microsoft.com/office/drawing/2014/main" id="{D7E72289-9098-9B54-CD7D-B1DD91A47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0350" y="3482975"/>
              <a:ext cx="32956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С 2022 года </a:t>
              </a:r>
              <a:r>
                <a:rPr lang="ru-RU" altLang="ru-RU" sz="900" b="1">
                  <a:solidFill>
                    <a:srgbClr val="48BDD7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льготные лекарства </a:t>
              </a:r>
              <a:r>
                <a:rPr lang="ru-RU" altLang="ru-RU" sz="9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можно получить в коммерческих аптеках</a:t>
              </a:r>
            </a:p>
          </p:txBody>
        </p:sp>
        <p:pic>
          <p:nvPicPr>
            <p:cNvPr id="19471" name="Рисунок 68">
              <a:extLst>
                <a:ext uri="{FF2B5EF4-FFF2-40B4-BE49-F238E27FC236}">
                  <a16:creationId xmlns:a16="http://schemas.microsoft.com/office/drawing/2014/main" id="{F171A7C6-D314-FFBD-1D17-CCEACE877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12767">
              <a:off x="2520157" y="3512345"/>
              <a:ext cx="177800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Рисунок 9">
              <a:extLst>
                <a:ext uri="{FF2B5EF4-FFF2-40B4-BE49-F238E27FC236}">
                  <a16:creationId xmlns:a16="http://schemas.microsoft.com/office/drawing/2014/main" id="{A1590228-F88D-C176-5E29-7FF882E8F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613" y="2760663"/>
              <a:ext cx="4381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TextBox 74">
              <a:extLst>
                <a:ext uri="{FF2B5EF4-FFF2-40B4-BE49-F238E27FC236}">
                  <a16:creationId xmlns:a16="http://schemas.microsoft.com/office/drawing/2014/main" id="{385D966D-5E46-EDF4-162C-5751348E0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8613" y="3881439"/>
              <a:ext cx="2532062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b="1" dirty="0">
                  <a:latin typeface="Verdana" panose="020B0604030504040204" pitchFamily="34" charset="0"/>
                  <a:cs typeface="Arial" panose="020B0604020202020204" pitchFamily="34" charset="0"/>
                </a:rPr>
                <a:t>бесплатно или с доплатой</a:t>
              </a:r>
            </a:p>
          </p:txBody>
        </p:sp>
        <p:pic>
          <p:nvPicPr>
            <p:cNvPr id="19475" name="Рисунок 13">
              <a:extLst>
                <a:ext uri="{FF2B5EF4-FFF2-40B4-BE49-F238E27FC236}">
                  <a16:creationId xmlns:a16="http://schemas.microsoft.com/office/drawing/2014/main" id="{12916FF0-4958-8BA7-E481-3226477FD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576" y="1843088"/>
              <a:ext cx="512763" cy="51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9886F70D-8234-9137-975E-CD59F2F72A11}"/>
                </a:ext>
              </a:extLst>
            </p:cNvPr>
            <p:cNvSpPr/>
            <p:nvPr/>
          </p:nvSpPr>
          <p:spPr>
            <a:xfrm>
              <a:off x="2060576" y="4557713"/>
              <a:ext cx="4278313" cy="1092200"/>
            </a:xfrm>
            <a:prstGeom prst="roundRect">
              <a:avLst>
                <a:gd name="adj" fmla="val 965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F32DB5B-6DB2-1AC4-F8C5-4D3F7CB5659E}"/>
                </a:ext>
              </a:extLst>
            </p:cNvPr>
            <p:cNvSpPr txBox="1"/>
            <p:nvPr/>
          </p:nvSpPr>
          <p:spPr>
            <a:xfrm>
              <a:off x="2708275" y="4651375"/>
              <a:ext cx="2762250" cy="5286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0" fontAlgn="base" hangingPunct="0">
                <a:lnSpc>
                  <a:spcPts val="165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50" b="1" dirty="0">
                  <a:solidFill>
                    <a:srgbClr val="48BD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Неснижаемые остатки на складах</a:t>
              </a:r>
              <a:endParaRPr lang="ru-RU" sz="1650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9900348D-A43D-4E5E-448B-0514E777145B}"/>
                </a:ext>
              </a:extLst>
            </p:cNvPr>
            <p:cNvSpPr/>
            <p:nvPr/>
          </p:nvSpPr>
          <p:spPr>
            <a:xfrm>
              <a:off x="1979613" y="4360863"/>
              <a:ext cx="692150" cy="692150"/>
            </a:xfrm>
            <a:prstGeom prst="ellipse">
              <a:avLst/>
            </a:prstGeom>
            <a:solidFill>
              <a:srgbClr val="4694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1B2E51"/>
                </a:solidFill>
                <a:latin typeface="Lucida Sans Unicode"/>
              </a:endParaRPr>
            </a:p>
          </p:txBody>
        </p:sp>
        <p:sp>
          <p:nvSpPr>
            <p:cNvPr id="19479" name="TextBox 102">
              <a:extLst>
                <a:ext uri="{FF2B5EF4-FFF2-40B4-BE49-F238E27FC236}">
                  <a16:creationId xmlns:a16="http://schemas.microsoft.com/office/drawing/2014/main" id="{99A11A3C-CD70-C02C-0BC7-E5B7BFE2C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0350" y="5167313"/>
              <a:ext cx="3538538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ДЗМ регулярно </a:t>
              </a:r>
              <a:r>
                <a:rPr lang="ru-RU" altLang="ru-RU" sz="900" b="1">
                  <a:solidFill>
                    <a:srgbClr val="48BDD7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отслеживает обеспечение</a:t>
              </a:r>
              <a:r>
                <a:rPr lang="ru-RU" altLang="ru-RU" sz="9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 пациентов необходимыми лекарственными препаратами</a:t>
              </a:r>
            </a:p>
          </p:txBody>
        </p:sp>
        <p:pic>
          <p:nvPicPr>
            <p:cNvPr id="19480" name="Рисунок 103">
              <a:extLst>
                <a:ext uri="{FF2B5EF4-FFF2-40B4-BE49-F238E27FC236}">
                  <a16:creationId xmlns:a16="http://schemas.microsoft.com/office/drawing/2014/main" id="{0FA21357-81DA-F76B-4454-35DAFD559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12767">
              <a:off x="2543175" y="5191125"/>
              <a:ext cx="179388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1" name="TextBox 104">
              <a:extLst>
                <a:ext uri="{FF2B5EF4-FFF2-40B4-BE49-F238E27FC236}">
                  <a16:creationId xmlns:a16="http://schemas.microsoft.com/office/drawing/2014/main" id="{364111D9-3BA1-0BFA-0305-86E72B60B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1701" y="4745039"/>
              <a:ext cx="3070225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dirty="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Проводятся </a:t>
              </a:r>
              <a:r>
                <a:rPr lang="ru-RU" altLang="ru-RU" sz="900" b="1" dirty="0">
                  <a:solidFill>
                    <a:srgbClr val="48BDD7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ежегодно</a:t>
              </a:r>
              <a:r>
                <a:rPr lang="ru-RU" altLang="ru-RU" sz="900" dirty="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 - совместно </a:t>
              </a:r>
              <a:endParaRPr lang="en-US" altLang="ru-RU" sz="900" dirty="0">
                <a:solidFill>
                  <a:srgbClr val="1B2E51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dirty="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с </a:t>
              </a:r>
              <a:r>
                <a:rPr lang="ru-RU" altLang="ru-RU" sz="900" b="1" dirty="0">
                  <a:solidFill>
                    <a:srgbClr val="48BDD7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профессиональным, </a:t>
              </a:r>
              <a:r>
                <a:rPr lang="ru-RU" altLang="ru-RU" sz="900" b="1" dirty="0" err="1">
                  <a:solidFill>
                    <a:srgbClr val="48BDD7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пациентским</a:t>
              </a:r>
              <a:r>
                <a:rPr lang="ru-RU" altLang="ru-RU" sz="900" b="1" dirty="0">
                  <a:solidFill>
                    <a:srgbClr val="48BDD7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 </a:t>
              </a:r>
              <a:endParaRPr lang="en-US" altLang="ru-RU" sz="900" b="1" dirty="0">
                <a:solidFill>
                  <a:srgbClr val="48BDD7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b="1" dirty="0">
                  <a:solidFill>
                    <a:srgbClr val="48BDD7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и фармацевтическим</a:t>
              </a:r>
              <a:r>
                <a:rPr lang="ru-RU" altLang="ru-RU" sz="900" dirty="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 сообществами для определения </a:t>
              </a:r>
              <a:r>
                <a:rPr lang="ru-RU" altLang="ru-RU" sz="900" b="1" dirty="0">
                  <a:solidFill>
                    <a:srgbClr val="48BDD7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потребности</a:t>
              </a:r>
              <a:r>
                <a:rPr lang="ru-RU" altLang="ru-RU" sz="900" dirty="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 в необходимом количестве </a:t>
              </a:r>
              <a:r>
                <a:rPr lang="ru-RU" altLang="ru-RU" sz="900" b="1" dirty="0">
                  <a:solidFill>
                    <a:srgbClr val="48BDD7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препаратов</a:t>
              </a:r>
            </a:p>
          </p:txBody>
        </p:sp>
        <p:pic>
          <p:nvPicPr>
            <p:cNvPr id="19482" name="Рисунок 107">
              <a:extLst>
                <a:ext uri="{FF2B5EF4-FFF2-40B4-BE49-F238E27FC236}">
                  <a16:creationId xmlns:a16="http://schemas.microsoft.com/office/drawing/2014/main" id="{C971458C-1C57-9CA8-0C3B-DC4FF5264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12767">
              <a:off x="6942932" y="4790282"/>
              <a:ext cx="177800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Рисунок 16">
              <a:extLst>
                <a:ext uri="{FF2B5EF4-FFF2-40B4-BE49-F238E27FC236}">
                  <a16:creationId xmlns:a16="http://schemas.microsoft.com/office/drawing/2014/main" id="{49E0F52E-42C6-30AB-3594-461C5A0DA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5" y="4468814"/>
              <a:ext cx="414338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Рисунок 108">
              <a:extLst>
                <a:ext uri="{FF2B5EF4-FFF2-40B4-BE49-F238E27FC236}">
                  <a16:creationId xmlns:a16="http://schemas.microsoft.com/office/drawing/2014/main" id="{4C109822-B29F-DA29-0498-18D654996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250" y="1266826"/>
              <a:ext cx="10239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054FDE3-F35F-778F-96BE-698CE393B5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/>
            <a:srcRect l="19233" t="590" r="9981" b="8101"/>
            <a:stretch/>
          </p:blipFill>
          <p:spPr bwMode="auto">
            <a:xfrm>
              <a:off x="6087726" y="1788111"/>
              <a:ext cx="2733324" cy="2349440"/>
            </a:xfrm>
            <a:custGeom>
              <a:avLst/>
              <a:gdLst>
                <a:gd name="connsiteX0" fmla="*/ 780856 w 3644432"/>
                <a:gd name="connsiteY0" fmla="*/ 0 h 3132586"/>
                <a:gd name="connsiteX1" fmla="*/ 2863576 w 3644432"/>
                <a:gd name="connsiteY1" fmla="*/ 0 h 3132586"/>
                <a:gd name="connsiteX2" fmla="*/ 3644432 w 3644432"/>
                <a:gd name="connsiteY2" fmla="*/ 1561711 h 3132586"/>
                <a:gd name="connsiteX3" fmla="*/ 2858994 w 3644432"/>
                <a:gd name="connsiteY3" fmla="*/ 3132586 h 3132586"/>
                <a:gd name="connsiteX4" fmla="*/ 785438 w 3644432"/>
                <a:gd name="connsiteY4" fmla="*/ 3132586 h 3132586"/>
                <a:gd name="connsiteX5" fmla="*/ 0 w 3644432"/>
                <a:gd name="connsiteY5" fmla="*/ 1561711 h 313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4432" h="3132586">
                  <a:moveTo>
                    <a:pt x="780856" y="0"/>
                  </a:moveTo>
                  <a:lnTo>
                    <a:pt x="2863576" y="0"/>
                  </a:lnTo>
                  <a:lnTo>
                    <a:pt x="3644432" y="1561711"/>
                  </a:lnTo>
                  <a:lnTo>
                    <a:pt x="2858994" y="3132586"/>
                  </a:lnTo>
                  <a:lnTo>
                    <a:pt x="785438" y="3132586"/>
                  </a:lnTo>
                  <a:lnTo>
                    <a:pt x="0" y="1561711"/>
                  </a:lnTo>
                  <a:close/>
                </a:path>
              </a:pathLst>
            </a:custGeom>
            <a:noFill/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80CAF73B-179D-BAAE-8C22-E2661BF6A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 l="44188" t="18895" r="1892" b="19128"/>
            <a:stretch>
              <a:fillRect/>
            </a:stretch>
          </p:blipFill>
          <p:spPr bwMode="auto">
            <a:xfrm>
              <a:off x="8662171" y="1819050"/>
              <a:ext cx="1625501" cy="1401294"/>
            </a:xfrm>
            <a:custGeom>
              <a:avLst/>
              <a:gdLst>
                <a:gd name="connsiteX0" fmla="*/ 467098 w 2167335"/>
                <a:gd name="connsiteY0" fmla="*/ 0 h 1868392"/>
                <a:gd name="connsiteX1" fmla="*/ 1700237 w 2167335"/>
                <a:gd name="connsiteY1" fmla="*/ 0 h 1868392"/>
                <a:gd name="connsiteX2" fmla="*/ 2167335 w 2167335"/>
                <a:gd name="connsiteY2" fmla="*/ 934196 h 1868392"/>
                <a:gd name="connsiteX3" fmla="*/ 1700237 w 2167335"/>
                <a:gd name="connsiteY3" fmla="*/ 1868392 h 1868392"/>
                <a:gd name="connsiteX4" fmla="*/ 467098 w 2167335"/>
                <a:gd name="connsiteY4" fmla="*/ 1868392 h 1868392"/>
                <a:gd name="connsiteX5" fmla="*/ 0 w 2167335"/>
                <a:gd name="connsiteY5" fmla="*/ 934196 h 186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7335" h="1868392">
                  <a:moveTo>
                    <a:pt x="467098" y="0"/>
                  </a:moveTo>
                  <a:lnTo>
                    <a:pt x="1700237" y="0"/>
                  </a:lnTo>
                  <a:lnTo>
                    <a:pt x="2167335" y="934196"/>
                  </a:lnTo>
                  <a:lnTo>
                    <a:pt x="1700237" y="1868392"/>
                  </a:lnTo>
                  <a:lnTo>
                    <a:pt x="467098" y="1868392"/>
                  </a:lnTo>
                  <a:lnTo>
                    <a:pt x="0" y="934196"/>
                  </a:lnTo>
                  <a:close/>
                </a:path>
              </a:pathLst>
            </a:custGeom>
            <a:noFill/>
          </p:spPr>
        </p:pic>
        <p:sp>
          <p:nvSpPr>
            <p:cNvPr id="36" name="Шестиугольник 35">
              <a:extLst>
                <a:ext uri="{FF2B5EF4-FFF2-40B4-BE49-F238E27FC236}">
                  <a16:creationId xmlns:a16="http://schemas.microsoft.com/office/drawing/2014/main" id="{BF4FF0B9-8746-2F3C-F3E3-6B6839726FEB}"/>
                </a:ext>
              </a:extLst>
            </p:cNvPr>
            <p:cNvSpPr/>
            <p:nvPr/>
          </p:nvSpPr>
          <p:spPr>
            <a:xfrm>
              <a:off x="9805988" y="2998788"/>
              <a:ext cx="558800" cy="481012"/>
            </a:xfrm>
            <a:prstGeom prst="hexagon">
              <a:avLst/>
            </a:prstGeom>
            <a:noFill/>
            <a:ln w="12700">
              <a:solidFill>
                <a:srgbClr val="48BDD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37" name="Шестиугольник 36">
              <a:extLst>
                <a:ext uri="{FF2B5EF4-FFF2-40B4-BE49-F238E27FC236}">
                  <a16:creationId xmlns:a16="http://schemas.microsoft.com/office/drawing/2014/main" id="{A17BDA03-858F-3B4B-975B-A46E520A2725}"/>
                </a:ext>
              </a:extLst>
            </p:cNvPr>
            <p:cNvSpPr/>
            <p:nvPr/>
          </p:nvSpPr>
          <p:spPr>
            <a:xfrm>
              <a:off x="8262938" y="3162300"/>
              <a:ext cx="817562" cy="704850"/>
            </a:xfrm>
            <a:prstGeom prst="hexagon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ucida Sans Unicode"/>
              </a:endParaRPr>
            </a:p>
          </p:txBody>
        </p:sp>
      </p:grpSp>
      <p:sp>
        <p:nvSpPr>
          <p:cNvPr id="19489" name="TextBox 4">
            <a:extLst>
              <a:ext uri="{FF2B5EF4-FFF2-40B4-BE49-F238E27FC236}">
                <a16:creationId xmlns:a16="http://schemas.microsoft.com/office/drawing/2014/main" id="{A2AF8EDF-7F65-001A-691D-F56D2672B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549" y="2046325"/>
            <a:ext cx="24979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ДЦ № 5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выписано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550 130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электронных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рецепта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лицам различных категорий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льготности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28 325 человек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224177-283A-7DD8-9CA1-9C96CE170059}"/>
              </a:ext>
            </a:extLst>
          </p:cNvPr>
          <p:cNvSpPr/>
          <p:nvPr/>
        </p:nvSpPr>
        <p:spPr>
          <a:xfrm>
            <a:off x="0" y="98125"/>
            <a:ext cx="12192000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Льготное лекарственное обеспечение В ГБУЗ «ДЦ № 5 ДЗМ»</a:t>
            </a:r>
            <a:endParaRPr lang="ru-RU" sz="3200" b="1" dirty="0">
              <a:solidFill>
                <a:srgbClr val="DEF5FA">
                  <a:lumMod val="75000"/>
                </a:srgbClr>
              </a:solidFill>
              <a:latin typeface="Montserrat" panose="00000500000000000000" pitchFamily="2" charset="-5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E71B3F1-F275-BE04-04BC-21BDEBF2067D}"/>
              </a:ext>
            </a:extLst>
          </p:cNvPr>
          <p:cNvSpPr txBox="1"/>
          <p:nvPr/>
        </p:nvSpPr>
        <p:spPr>
          <a:xfrm>
            <a:off x="2505076" y="1887538"/>
            <a:ext cx="328613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593" name="Группа 21592">
            <a:extLst>
              <a:ext uri="{FF2B5EF4-FFF2-40B4-BE49-F238E27FC236}">
                <a16:creationId xmlns:a16="http://schemas.microsoft.com/office/drawing/2014/main" id="{35ABCAF0-A61A-9222-9B59-087A63F019AC}"/>
              </a:ext>
            </a:extLst>
          </p:cNvPr>
          <p:cNvGrpSpPr/>
          <p:nvPr/>
        </p:nvGrpSpPr>
        <p:grpSpPr>
          <a:xfrm>
            <a:off x="87286" y="763419"/>
            <a:ext cx="9069387" cy="5143500"/>
            <a:chOff x="1560514" y="620713"/>
            <a:chExt cx="9069387" cy="5143500"/>
          </a:xfrm>
        </p:grpSpPr>
        <p:pic>
          <p:nvPicPr>
            <p:cNvPr id="21507" name="Рисунок 8">
              <a:extLst>
                <a:ext uri="{FF2B5EF4-FFF2-40B4-BE49-F238E27FC236}">
                  <a16:creationId xmlns:a16="http://schemas.microsoft.com/office/drawing/2014/main" id="{364E45C8-82CB-D9CD-8FC2-372E977F0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514" y="620713"/>
              <a:ext cx="9069387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91BEDAF-C162-6F8D-75D4-1E4FF9F8C66D}"/>
                </a:ext>
              </a:extLst>
            </p:cNvPr>
            <p:cNvSpPr txBox="1"/>
            <p:nvPr/>
          </p:nvSpPr>
          <p:spPr>
            <a:xfrm>
              <a:off x="2397125" y="1133475"/>
              <a:ext cx="5765800" cy="438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250" b="1" dirty="0">
                  <a:solidFill>
                    <a:srgbClr val="1B2E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Онкопомощь</a:t>
              </a:r>
              <a:endParaRPr lang="ru-RU" sz="2250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509" name="Рисунок 6">
              <a:extLst>
                <a:ext uri="{FF2B5EF4-FFF2-40B4-BE49-F238E27FC236}">
                  <a16:creationId xmlns:a16="http://schemas.microsoft.com/office/drawing/2014/main" id="{4F6F10AE-9A12-1257-D526-83FC05522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12767">
              <a:off x="1957388" y="1247775"/>
              <a:ext cx="25241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Box 61">
              <a:extLst>
                <a:ext uri="{FF2B5EF4-FFF2-40B4-BE49-F238E27FC236}">
                  <a16:creationId xmlns:a16="http://schemas.microsoft.com/office/drawing/2014/main" id="{92F2FC55-23C6-50A8-EC54-2D9BEC424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539" y="1666876"/>
              <a:ext cx="63785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dirty="0">
                  <a:solidFill>
                    <a:srgbClr val="48BDD7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В 2019 году утвержден </a:t>
              </a:r>
              <a:r>
                <a:rPr lang="ru-RU" altLang="ru-RU" sz="1200" b="1" dirty="0">
                  <a:solidFill>
                    <a:srgbClr val="48BDD7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московский стандарт онкологической помощи</a:t>
              </a:r>
              <a:r>
                <a:rPr lang="ru-RU" altLang="ru-RU" sz="1200" dirty="0">
                  <a:solidFill>
                    <a:srgbClr val="48BDD7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43F7FEEA-4157-F80B-F22B-1CBE13608680}"/>
                </a:ext>
              </a:extLst>
            </p:cNvPr>
            <p:cNvSpPr/>
            <p:nvPr/>
          </p:nvSpPr>
          <p:spPr>
            <a:xfrm>
              <a:off x="2247900" y="2063751"/>
              <a:ext cx="4967288" cy="2587625"/>
            </a:xfrm>
            <a:prstGeom prst="roundRect">
              <a:avLst>
                <a:gd name="adj" fmla="val 965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108" name="Прямоугольник: скругленные углы 107">
              <a:extLst>
                <a:ext uri="{FF2B5EF4-FFF2-40B4-BE49-F238E27FC236}">
                  <a16:creationId xmlns:a16="http://schemas.microsoft.com/office/drawing/2014/main" id="{4FC7955B-0927-FD8D-8EA5-E107363C86E3}"/>
                </a:ext>
              </a:extLst>
            </p:cNvPr>
            <p:cNvSpPr/>
            <p:nvPr/>
          </p:nvSpPr>
          <p:spPr>
            <a:xfrm>
              <a:off x="2117726" y="1998664"/>
              <a:ext cx="3851275" cy="288925"/>
            </a:xfrm>
            <a:prstGeom prst="roundRect">
              <a:avLst>
                <a:gd name="adj" fmla="val 28744"/>
              </a:avLst>
            </a:prstGeom>
            <a:solidFill>
              <a:srgbClr val="4694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21514" name="TextBox 125">
              <a:extLst>
                <a:ext uri="{FF2B5EF4-FFF2-40B4-BE49-F238E27FC236}">
                  <a16:creationId xmlns:a16="http://schemas.microsoft.com/office/drawing/2014/main" id="{F676A859-39B7-7D47-D3AF-9C38C533C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101" y="2008188"/>
              <a:ext cx="37512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Онкоцентры на базе ведущих больниц города: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515" name="Группа 9">
              <a:extLst>
                <a:ext uri="{FF2B5EF4-FFF2-40B4-BE49-F238E27FC236}">
                  <a16:creationId xmlns:a16="http://schemas.microsoft.com/office/drawing/2014/main" id="{BADA1206-2710-5BEE-D587-3C12C65A13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2363" y="2409825"/>
              <a:ext cx="1301750" cy="361950"/>
              <a:chOff x="1163344" y="3617029"/>
              <a:chExt cx="1735917" cy="483601"/>
            </a:xfrm>
          </p:grpSpPr>
          <p:sp>
            <p:nvSpPr>
              <p:cNvPr id="6" name="Шестиугольник 5">
                <a:extLst>
                  <a:ext uri="{FF2B5EF4-FFF2-40B4-BE49-F238E27FC236}">
                    <a16:creationId xmlns:a16="http://schemas.microsoft.com/office/drawing/2014/main" id="{B944DEF7-A0A4-F49B-F53A-B608312CC044}"/>
                  </a:ext>
                </a:extLst>
              </p:cNvPr>
              <p:cNvSpPr/>
              <p:nvPr/>
            </p:nvSpPr>
            <p:spPr>
              <a:xfrm>
                <a:off x="1163344" y="3617029"/>
                <a:ext cx="560997" cy="483601"/>
              </a:xfrm>
              <a:prstGeom prst="hexagon">
                <a:avLst/>
              </a:prstGeom>
              <a:solidFill>
                <a:srgbClr val="48BDD7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prstClr val="white"/>
                  </a:solidFill>
                  <a:latin typeface="Lucida Sans Unicode"/>
                </a:endParaRPr>
              </a:p>
            </p:txBody>
          </p:sp>
          <p:sp>
            <p:nvSpPr>
              <p:cNvPr id="21549" name="TextBox 119">
                <a:extLst>
                  <a:ext uri="{FF2B5EF4-FFF2-40B4-BE49-F238E27FC236}">
                    <a16:creationId xmlns:a16="http://schemas.microsoft.com/office/drawing/2014/main" id="{E5C2FDC6-0FC3-70BB-05FB-C8EE669EA2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0255" y="3688388"/>
                <a:ext cx="15990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 b="1">
                    <a:solidFill>
                      <a:srgbClr val="4694DA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ГКОБ №1</a:t>
                </a:r>
              </a:p>
            </p:txBody>
          </p:sp>
        </p:grpSp>
        <p:grpSp>
          <p:nvGrpSpPr>
            <p:cNvPr id="21516" name="Группа 10">
              <a:extLst>
                <a:ext uri="{FF2B5EF4-FFF2-40B4-BE49-F238E27FC236}">
                  <a16:creationId xmlns:a16="http://schemas.microsoft.com/office/drawing/2014/main" id="{4E668FC7-1230-928B-BC6F-9ED47737CC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1589" y="2414589"/>
              <a:ext cx="1597025" cy="515937"/>
              <a:chOff x="2776262" y="3576269"/>
              <a:chExt cx="2129693" cy="686911"/>
            </a:xfrm>
          </p:grpSpPr>
          <p:sp>
            <p:nvSpPr>
              <p:cNvPr id="72" name="Шестиугольник 71">
                <a:extLst>
                  <a:ext uri="{FF2B5EF4-FFF2-40B4-BE49-F238E27FC236}">
                    <a16:creationId xmlns:a16="http://schemas.microsoft.com/office/drawing/2014/main" id="{C3ACA9E3-C6B0-5DB3-D58B-BCE276F782B3}"/>
                  </a:ext>
                </a:extLst>
              </p:cNvPr>
              <p:cNvSpPr/>
              <p:nvPr/>
            </p:nvSpPr>
            <p:spPr>
              <a:xfrm>
                <a:off x="2776262" y="3576269"/>
                <a:ext cx="561002" cy="484008"/>
              </a:xfrm>
              <a:prstGeom prst="hexagon">
                <a:avLst/>
              </a:prstGeom>
              <a:solidFill>
                <a:srgbClr val="48BDD7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ucida Sans Unicode"/>
                </a:endParaRPr>
              </a:p>
            </p:txBody>
          </p:sp>
          <p:sp>
            <p:nvSpPr>
              <p:cNvPr id="21547" name="TextBox 73">
                <a:extLst>
                  <a:ext uri="{FF2B5EF4-FFF2-40B4-BE49-F238E27FC236}">
                    <a16:creationId xmlns:a16="http://schemas.microsoft.com/office/drawing/2014/main" id="{B9F1CC0C-95BB-F0E6-CE98-4AB692EF2C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3173" y="3647626"/>
                <a:ext cx="1992782" cy="61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 b="1">
                    <a:solidFill>
                      <a:srgbClr val="4694DA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МКНЦ им. 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 b="1">
                    <a:solidFill>
                      <a:srgbClr val="4694DA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А.С. Логинова </a:t>
                </a:r>
              </a:p>
            </p:txBody>
          </p:sp>
        </p:grpSp>
        <p:grpSp>
          <p:nvGrpSpPr>
            <p:cNvPr id="21517" name="Группа 11">
              <a:extLst>
                <a:ext uri="{FF2B5EF4-FFF2-40B4-BE49-F238E27FC236}">
                  <a16:creationId xmlns:a16="http://schemas.microsoft.com/office/drawing/2014/main" id="{1B12552A-FE0C-D312-9A97-5DBAC254F1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35614" y="2406650"/>
              <a:ext cx="1597025" cy="514350"/>
              <a:chOff x="4912565" y="3482204"/>
              <a:chExt cx="2129693" cy="686911"/>
            </a:xfrm>
          </p:grpSpPr>
          <p:sp>
            <p:nvSpPr>
              <p:cNvPr id="77" name="Шестиугольник 76">
                <a:extLst>
                  <a:ext uri="{FF2B5EF4-FFF2-40B4-BE49-F238E27FC236}">
                    <a16:creationId xmlns:a16="http://schemas.microsoft.com/office/drawing/2014/main" id="{1C58AADD-5688-E7C4-0007-56CB41647806}"/>
                  </a:ext>
                </a:extLst>
              </p:cNvPr>
              <p:cNvSpPr/>
              <p:nvPr/>
            </p:nvSpPr>
            <p:spPr>
              <a:xfrm>
                <a:off x="4912565" y="3482204"/>
                <a:ext cx="561002" cy="483382"/>
              </a:xfrm>
              <a:prstGeom prst="hexagon">
                <a:avLst/>
              </a:prstGeom>
              <a:solidFill>
                <a:srgbClr val="48BDD7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ucida Sans Unicode"/>
                </a:endParaRPr>
              </a:p>
            </p:txBody>
          </p:sp>
          <p:sp>
            <p:nvSpPr>
              <p:cNvPr id="21545" name="TextBox 77">
                <a:extLst>
                  <a:ext uri="{FF2B5EF4-FFF2-40B4-BE49-F238E27FC236}">
                    <a16:creationId xmlns:a16="http://schemas.microsoft.com/office/drawing/2014/main" id="{3767AAEA-7653-36D0-A03E-6B2ADD07FF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9476" y="3553561"/>
                <a:ext cx="1992782" cy="61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 b="1">
                    <a:solidFill>
                      <a:srgbClr val="4694DA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ГКБ им. 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 b="1">
                    <a:solidFill>
                      <a:srgbClr val="4694DA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С.П. Боткина</a:t>
                </a:r>
              </a:p>
            </p:txBody>
          </p:sp>
        </p:grpSp>
        <p:grpSp>
          <p:nvGrpSpPr>
            <p:cNvPr id="21518" name="Группа 13">
              <a:extLst>
                <a:ext uri="{FF2B5EF4-FFF2-40B4-BE49-F238E27FC236}">
                  <a16:creationId xmlns:a16="http://schemas.microsoft.com/office/drawing/2014/main" id="{D810D566-5976-E40F-725C-0ED395D384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2276" y="2998788"/>
              <a:ext cx="1597025" cy="514350"/>
              <a:chOff x="6773495" y="3425260"/>
              <a:chExt cx="2129693" cy="686912"/>
            </a:xfrm>
          </p:grpSpPr>
          <p:sp>
            <p:nvSpPr>
              <p:cNvPr id="79" name="Шестиугольник 78">
                <a:extLst>
                  <a:ext uri="{FF2B5EF4-FFF2-40B4-BE49-F238E27FC236}">
                    <a16:creationId xmlns:a16="http://schemas.microsoft.com/office/drawing/2014/main" id="{D95182B7-EEB9-CD69-9D62-EE88DD8A04D5}"/>
                  </a:ext>
                </a:extLst>
              </p:cNvPr>
              <p:cNvSpPr/>
              <p:nvPr/>
            </p:nvSpPr>
            <p:spPr>
              <a:xfrm>
                <a:off x="6773495" y="3425260"/>
                <a:ext cx="561003" cy="483383"/>
              </a:xfrm>
              <a:prstGeom prst="hexagon">
                <a:avLst/>
              </a:prstGeom>
              <a:solidFill>
                <a:srgbClr val="48BDD7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ucida Sans Unicode"/>
                </a:endParaRPr>
              </a:p>
            </p:txBody>
          </p:sp>
          <p:sp>
            <p:nvSpPr>
              <p:cNvPr id="21543" name="TextBox 79">
                <a:extLst>
                  <a:ext uri="{FF2B5EF4-FFF2-40B4-BE49-F238E27FC236}">
                    <a16:creationId xmlns:a16="http://schemas.microsoft.com/office/drawing/2014/main" id="{C4F6A4EF-8207-5B55-F55A-1E8B9FAF08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0406" y="3496619"/>
                <a:ext cx="1992782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 b="1">
                    <a:solidFill>
                      <a:srgbClr val="4694DA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Онкобольница №62</a:t>
                </a:r>
              </a:p>
            </p:txBody>
          </p:sp>
        </p:grpSp>
        <p:grpSp>
          <p:nvGrpSpPr>
            <p:cNvPr id="21519" name="Группа 15">
              <a:extLst>
                <a:ext uri="{FF2B5EF4-FFF2-40B4-BE49-F238E27FC236}">
                  <a16:creationId xmlns:a16="http://schemas.microsoft.com/office/drawing/2014/main" id="{081C5E75-10F0-63A0-AC5D-3F21F6785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6651" y="3000375"/>
              <a:ext cx="1598613" cy="700088"/>
              <a:chOff x="8848153" y="3424659"/>
              <a:chExt cx="2129693" cy="933132"/>
            </a:xfrm>
          </p:grpSpPr>
          <p:sp>
            <p:nvSpPr>
              <p:cNvPr id="81" name="Шестиугольник 80">
                <a:extLst>
                  <a:ext uri="{FF2B5EF4-FFF2-40B4-BE49-F238E27FC236}">
                    <a16:creationId xmlns:a16="http://schemas.microsoft.com/office/drawing/2014/main" id="{05708FE7-AA01-97EB-E5BD-B6255809D8FC}"/>
                  </a:ext>
                </a:extLst>
              </p:cNvPr>
              <p:cNvSpPr/>
              <p:nvPr/>
            </p:nvSpPr>
            <p:spPr>
              <a:xfrm>
                <a:off x="8848153" y="3424659"/>
                <a:ext cx="560446" cy="484552"/>
              </a:xfrm>
              <a:prstGeom prst="hexagon">
                <a:avLst/>
              </a:prstGeom>
              <a:solidFill>
                <a:srgbClr val="48BDD7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ucida Sans Unicode"/>
                </a:endParaRPr>
              </a:p>
            </p:txBody>
          </p:sp>
          <p:sp>
            <p:nvSpPr>
              <p:cNvPr id="21541" name="TextBox 81">
                <a:extLst>
                  <a:ext uri="{FF2B5EF4-FFF2-40B4-BE49-F238E27FC236}">
                    <a16:creationId xmlns:a16="http://schemas.microsoft.com/office/drawing/2014/main" id="{73DA5EB2-D19F-C370-1147-A851819215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85064" y="3496016"/>
                <a:ext cx="1992782" cy="86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 b="1">
                    <a:solidFill>
                      <a:srgbClr val="4694DA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ММКЦ «Коммунарка»</a:t>
                </a:r>
              </a:p>
            </p:txBody>
          </p:sp>
        </p:grpSp>
        <p:sp>
          <p:nvSpPr>
            <p:cNvPr id="21520" name="TextBox 88">
              <a:extLst>
                <a:ext uri="{FF2B5EF4-FFF2-40B4-BE49-F238E27FC236}">
                  <a16:creationId xmlns:a16="http://schemas.microsoft.com/office/drawing/2014/main" id="{0B005E81-E848-CCF1-9E1C-7EA484524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050" y="3879850"/>
              <a:ext cx="41671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b="1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современные лаборатории</a:t>
              </a:r>
              <a:r>
                <a:rPr lang="ru-RU" altLang="ru-RU" sz="9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 для определения природы опухоли конкретного пациента</a:t>
              </a:r>
            </a:p>
          </p:txBody>
        </p:sp>
        <p:pic>
          <p:nvPicPr>
            <p:cNvPr id="21521" name="Рисунок 90">
              <a:extLst>
                <a:ext uri="{FF2B5EF4-FFF2-40B4-BE49-F238E27FC236}">
                  <a16:creationId xmlns:a16="http://schemas.microsoft.com/office/drawing/2014/main" id="{4C21CD12-5C4B-6C23-32EA-07DB8A744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12767">
              <a:off x="2520158" y="3953670"/>
              <a:ext cx="179387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TextBox 98">
              <a:extLst>
                <a:ext uri="{FF2B5EF4-FFF2-40B4-BE49-F238E27FC236}">
                  <a16:creationId xmlns:a16="http://schemas.microsoft.com/office/drawing/2014/main" id="{D21CE51A-99C7-9F9A-FFF7-1E379D200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050" y="4227513"/>
              <a:ext cx="4248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b="1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высокотехнологичные ЦАОПы </a:t>
              </a:r>
              <a:r>
                <a:rPr lang="ru-RU" altLang="ru-RU" sz="9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для проведения диагностических исследований</a:t>
              </a:r>
            </a:p>
          </p:txBody>
        </p:sp>
        <p:pic>
          <p:nvPicPr>
            <p:cNvPr id="21523" name="Рисунок 99">
              <a:extLst>
                <a:ext uri="{FF2B5EF4-FFF2-40B4-BE49-F238E27FC236}">
                  <a16:creationId xmlns:a16="http://schemas.microsoft.com/office/drawing/2014/main" id="{72962D79-E291-639C-64E0-290E4BDE1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12767">
              <a:off x="2520951" y="4300538"/>
              <a:ext cx="1778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73B1B3B5-BE01-56CD-4609-5E6D10A41A69}"/>
                </a:ext>
              </a:extLst>
            </p:cNvPr>
            <p:cNvSpPr/>
            <p:nvPr/>
          </p:nvSpPr>
          <p:spPr>
            <a:xfrm>
              <a:off x="2863851" y="3606800"/>
              <a:ext cx="1781175" cy="217488"/>
            </a:xfrm>
            <a:prstGeom prst="roundRect">
              <a:avLst/>
            </a:prstGeom>
            <a:solidFill>
              <a:srgbClr val="48BD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ucida Sans Unicode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2F0ACB8-A6EB-4A8F-603D-3DD47E7B9676}"/>
                </a:ext>
              </a:extLst>
            </p:cNvPr>
            <p:cNvSpPr txBox="1"/>
            <p:nvPr/>
          </p:nvSpPr>
          <p:spPr>
            <a:xfrm>
              <a:off x="3025776" y="3595689"/>
              <a:ext cx="1495425" cy="415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их базе созданы:</a:t>
              </a:r>
              <a:endPara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26" name="TextBox 100">
              <a:extLst>
                <a:ext uri="{FF2B5EF4-FFF2-40B4-BE49-F238E27FC236}">
                  <a16:creationId xmlns:a16="http://schemas.microsoft.com/office/drawing/2014/main" id="{A6DC723C-6457-E589-1CE1-DB60C4AFA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900" y="4754563"/>
              <a:ext cx="775335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000" b="1">
                  <a:solidFill>
                    <a:srgbClr val="48BDD7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Путь пациента</a:t>
              </a:r>
              <a:r>
                <a:rPr lang="ru-RU" altLang="ru-RU" sz="1000">
                  <a:solidFill>
                    <a:srgbClr val="48BDD7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0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при подозрении на ЗНО начинается чаще всего в городских поликлиниках </a:t>
              </a:r>
            </a:p>
          </p:txBody>
        </p:sp>
        <p:sp>
          <p:nvSpPr>
            <p:cNvPr id="21527" name="TextBox 101">
              <a:extLst>
                <a:ext uri="{FF2B5EF4-FFF2-40B4-BE49-F238E27FC236}">
                  <a16:creationId xmlns:a16="http://schemas.microsoft.com/office/drawing/2014/main" id="{79B293E6-4C36-84AD-57E6-E6EBB02B6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3025" y="5086350"/>
              <a:ext cx="248285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Созданы </a:t>
              </a:r>
              <a:r>
                <a:rPr lang="ru-RU" altLang="ru-RU" sz="900" b="1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сервисы индивидуального сопровождения</a:t>
              </a:r>
              <a:r>
                <a:rPr lang="ru-RU" altLang="ru-RU" sz="9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 и психологической помощи</a:t>
              </a:r>
            </a:p>
          </p:txBody>
        </p:sp>
        <p:pic>
          <p:nvPicPr>
            <p:cNvPr id="21528" name="Рисунок 105">
              <a:extLst>
                <a:ext uri="{FF2B5EF4-FFF2-40B4-BE49-F238E27FC236}">
                  <a16:creationId xmlns:a16="http://schemas.microsoft.com/office/drawing/2014/main" id="{ED904BDF-AC34-1573-7A5A-C6E114AA03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12767">
              <a:off x="2320926" y="5118101"/>
              <a:ext cx="1778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9" name="TextBox 111">
              <a:extLst>
                <a:ext uri="{FF2B5EF4-FFF2-40B4-BE49-F238E27FC236}">
                  <a16:creationId xmlns:a16="http://schemas.microsoft.com/office/drawing/2014/main" id="{0CD40C5D-2449-CC66-3DF4-7C701C469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450" y="5099051"/>
              <a:ext cx="24828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b="1" dirty="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Разработаны «клиентские пути»</a:t>
              </a:r>
              <a:r>
                <a:rPr lang="ru-RU" altLang="ru-RU" sz="900" dirty="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 - четкие регламенты и алгоритмы действий при обнаружении ЗНО у пациента</a:t>
              </a:r>
            </a:p>
          </p:txBody>
        </p:sp>
        <p:pic>
          <p:nvPicPr>
            <p:cNvPr id="21530" name="Рисунок 112">
              <a:extLst>
                <a:ext uri="{FF2B5EF4-FFF2-40B4-BE49-F238E27FC236}">
                  <a16:creationId xmlns:a16="http://schemas.microsoft.com/office/drawing/2014/main" id="{0015C802-9CA2-D648-5808-690740ED7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12767">
              <a:off x="5340351" y="5130801"/>
              <a:ext cx="1778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1" name="TextBox 113">
              <a:extLst>
                <a:ext uri="{FF2B5EF4-FFF2-40B4-BE49-F238E27FC236}">
                  <a16:creationId xmlns:a16="http://schemas.microsoft.com/office/drawing/2014/main" id="{08A15A7B-FC38-FFD6-2AA1-22E4B0415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3938" y="5103813"/>
              <a:ext cx="1884362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Организован </a:t>
              </a:r>
              <a:r>
                <a:rPr lang="ru-RU" altLang="ru-RU" sz="900" b="1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рейтинг онкологических стационаров</a:t>
              </a:r>
              <a:r>
                <a:rPr lang="ru-RU" altLang="ru-RU" sz="900">
                  <a:solidFill>
                    <a:srgbClr val="1B2E5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 Москвы </a:t>
              </a:r>
            </a:p>
          </p:txBody>
        </p:sp>
        <p:pic>
          <p:nvPicPr>
            <p:cNvPr id="21532" name="Рисунок 114">
              <a:extLst>
                <a:ext uri="{FF2B5EF4-FFF2-40B4-BE49-F238E27FC236}">
                  <a16:creationId xmlns:a16="http://schemas.microsoft.com/office/drawing/2014/main" id="{309DF839-80C5-6EC1-17BE-79E004536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12767">
              <a:off x="8351044" y="5136356"/>
              <a:ext cx="177800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Рисунок 132">
              <a:extLst>
                <a:ext uri="{FF2B5EF4-FFF2-40B4-BE49-F238E27FC236}">
                  <a16:creationId xmlns:a16="http://schemas.microsoft.com/office/drawing/2014/main" id="{52C0C1BC-D711-85F2-5CE3-230DBCEF1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250" y="1266826"/>
              <a:ext cx="10239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381C83AE-3183-15A2-48C2-9C2696EC2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 l="3195" t="889" r="28852" b="11200"/>
            <a:stretch>
              <a:fillRect/>
            </a:stretch>
          </p:blipFill>
          <p:spPr bwMode="auto">
            <a:xfrm>
              <a:off x="7010934" y="2060342"/>
              <a:ext cx="2389815" cy="2060184"/>
            </a:xfrm>
            <a:custGeom>
              <a:avLst/>
              <a:gdLst>
                <a:gd name="connsiteX0" fmla="*/ 686729 w 3186420"/>
                <a:gd name="connsiteY0" fmla="*/ 0 h 2746912"/>
                <a:gd name="connsiteX1" fmla="*/ 2499692 w 3186420"/>
                <a:gd name="connsiteY1" fmla="*/ 0 h 2746912"/>
                <a:gd name="connsiteX2" fmla="*/ 3186420 w 3186420"/>
                <a:gd name="connsiteY2" fmla="*/ 1373456 h 2746912"/>
                <a:gd name="connsiteX3" fmla="*/ 2499692 w 3186420"/>
                <a:gd name="connsiteY3" fmla="*/ 2746912 h 2746912"/>
                <a:gd name="connsiteX4" fmla="*/ 686729 w 3186420"/>
                <a:gd name="connsiteY4" fmla="*/ 2746912 h 2746912"/>
                <a:gd name="connsiteX5" fmla="*/ 0 w 3186420"/>
                <a:gd name="connsiteY5" fmla="*/ 1373456 h 274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6420" h="2746912">
                  <a:moveTo>
                    <a:pt x="686729" y="0"/>
                  </a:moveTo>
                  <a:lnTo>
                    <a:pt x="2499692" y="0"/>
                  </a:lnTo>
                  <a:lnTo>
                    <a:pt x="3186420" y="1373456"/>
                  </a:lnTo>
                  <a:lnTo>
                    <a:pt x="2499692" y="2746912"/>
                  </a:lnTo>
                  <a:lnTo>
                    <a:pt x="686729" y="2746912"/>
                  </a:lnTo>
                  <a:lnTo>
                    <a:pt x="0" y="1373456"/>
                  </a:lnTo>
                  <a:close/>
                </a:path>
              </a:pathLst>
            </a:custGeom>
            <a:noFill/>
          </p:spPr>
        </p:pic>
        <p:sp>
          <p:nvSpPr>
            <p:cNvPr id="46" name="Шестиугольник 45">
              <a:extLst>
                <a:ext uri="{FF2B5EF4-FFF2-40B4-BE49-F238E27FC236}">
                  <a16:creationId xmlns:a16="http://schemas.microsoft.com/office/drawing/2014/main" id="{A7BC3A76-0711-777E-588F-AB0BFB23581E}"/>
                </a:ext>
              </a:extLst>
            </p:cNvPr>
            <p:cNvSpPr/>
            <p:nvPr/>
          </p:nvSpPr>
          <p:spPr>
            <a:xfrm>
              <a:off x="7653339" y="3824289"/>
              <a:ext cx="909637" cy="784225"/>
            </a:xfrm>
            <a:prstGeom prst="hexagon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ucida Sans Unicode"/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C043BD4F-89F3-E5F7-4B21-576F258BC5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/>
            <a:srcRect l="1143" t="9740" r="34967" b="7707"/>
            <a:stretch/>
          </p:blipFill>
          <p:spPr bwMode="auto">
            <a:xfrm>
              <a:off x="8920828" y="3546196"/>
              <a:ext cx="1494622" cy="1288467"/>
            </a:xfrm>
            <a:custGeom>
              <a:avLst/>
              <a:gdLst>
                <a:gd name="connsiteX0" fmla="*/ 429489 w 1992829"/>
                <a:gd name="connsiteY0" fmla="*/ 0 h 1717956"/>
                <a:gd name="connsiteX1" fmla="*/ 1563340 w 1992829"/>
                <a:gd name="connsiteY1" fmla="*/ 0 h 1717956"/>
                <a:gd name="connsiteX2" fmla="*/ 1992829 w 1992829"/>
                <a:gd name="connsiteY2" fmla="*/ 858978 h 1717956"/>
                <a:gd name="connsiteX3" fmla="*/ 1563340 w 1992829"/>
                <a:gd name="connsiteY3" fmla="*/ 1717956 h 1717956"/>
                <a:gd name="connsiteX4" fmla="*/ 429489 w 1992829"/>
                <a:gd name="connsiteY4" fmla="*/ 1717956 h 1717956"/>
                <a:gd name="connsiteX5" fmla="*/ 0 w 1992829"/>
                <a:gd name="connsiteY5" fmla="*/ 858978 h 171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2829" h="1717956">
                  <a:moveTo>
                    <a:pt x="429489" y="0"/>
                  </a:moveTo>
                  <a:lnTo>
                    <a:pt x="1563340" y="0"/>
                  </a:lnTo>
                  <a:lnTo>
                    <a:pt x="1992829" y="858978"/>
                  </a:lnTo>
                  <a:lnTo>
                    <a:pt x="1563340" y="1717956"/>
                  </a:lnTo>
                  <a:lnTo>
                    <a:pt x="429489" y="1717956"/>
                  </a:lnTo>
                  <a:lnTo>
                    <a:pt x="0" y="858978"/>
                  </a:lnTo>
                  <a:close/>
                </a:path>
              </a:pathLst>
            </a:custGeom>
            <a:noFill/>
          </p:spPr>
        </p:pic>
        <p:sp>
          <p:nvSpPr>
            <p:cNvPr id="45" name="Шестиугольник 44">
              <a:extLst>
                <a:ext uri="{FF2B5EF4-FFF2-40B4-BE49-F238E27FC236}">
                  <a16:creationId xmlns:a16="http://schemas.microsoft.com/office/drawing/2014/main" id="{C2A4AF78-5A44-A8D9-AE30-8ED4F259E187}"/>
                </a:ext>
              </a:extLst>
            </p:cNvPr>
            <p:cNvSpPr/>
            <p:nvPr/>
          </p:nvSpPr>
          <p:spPr>
            <a:xfrm>
              <a:off x="9625014" y="3063876"/>
              <a:ext cx="688975" cy="593725"/>
            </a:xfrm>
            <a:prstGeom prst="hexagon">
              <a:avLst/>
            </a:prstGeom>
            <a:noFill/>
            <a:ln w="12700">
              <a:solidFill>
                <a:srgbClr val="48BDD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ucida Sans Unicode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B2F9C7-CBDD-114B-91A4-EF4171A1AA1D}"/>
              </a:ext>
            </a:extLst>
          </p:cNvPr>
          <p:cNvSpPr/>
          <p:nvPr/>
        </p:nvSpPr>
        <p:spPr>
          <a:xfrm>
            <a:off x="0" y="128099"/>
            <a:ext cx="121920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EF5FA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Montserrat" panose="00000500000000000000" pitchFamily="2" charset="-52"/>
                <a:cs typeface="Times New Roman" pitchFamily="18" charset="0"/>
              </a:rPr>
              <a:t>Онкологическая помощь</a:t>
            </a:r>
            <a:endParaRPr lang="ru-RU" sz="3200" b="1" dirty="0">
              <a:solidFill>
                <a:srgbClr val="DEF5FA">
                  <a:lumMod val="75000"/>
                </a:srgbClr>
              </a:solidFill>
              <a:latin typeface="Montserrat" panose="00000500000000000000" pitchFamily="2" charset="-52"/>
              <a:cs typeface="Times New Roman" pitchFamily="18" charset="0"/>
            </a:endParaRPr>
          </a:p>
        </p:txBody>
      </p:sp>
      <p:sp>
        <p:nvSpPr>
          <p:cNvPr id="21594" name="Овал 21593">
            <a:extLst>
              <a:ext uri="{FF2B5EF4-FFF2-40B4-BE49-F238E27FC236}">
                <a16:creationId xmlns:a16="http://schemas.microsoft.com/office/drawing/2014/main" id="{398E8571-E5AC-4916-DC8E-79919D1FB4FC}"/>
              </a:ext>
            </a:extLst>
          </p:cNvPr>
          <p:cNvSpPr/>
          <p:nvPr/>
        </p:nvSpPr>
        <p:spPr>
          <a:xfrm>
            <a:off x="9575635" y="725834"/>
            <a:ext cx="2250536" cy="557958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95" name="TextBox 6">
            <a:extLst>
              <a:ext uri="{FF2B5EF4-FFF2-40B4-BE49-F238E27FC236}">
                <a16:creationId xmlns:a16="http://schemas.microsoft.com/office/drawing/2014/main" id="{79C869B1-7A72-A177-E3DB-55B18CBE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130" y="1773671"/>
            <a:ext cx="211081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2226 пациентов направленно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врачу-онкологу.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Диагноз злокачественного новообразования </a:t>
            </a: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1029 пациентов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Согласие на участие в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онкопрограмме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дали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1548 человек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141</TotalTime>
  <Words>1333</Words>
  <Application>Microsoft Office PowerPoint</Application>
  <PresentationFormat>Широкоэкранный</PresentationFormat>
  <Paragraphs>269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Lucida Sans Unicode</vt:lpstr>
      <vt:lpstr>Montserrat</vt:lpstr>
      <vt:lpstr>Times New Roman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34</cp:revision>
  <dcterms:created xsi:type="dcterms:W3CDTF">2024-02-28T06:29:39Z</dcterms:created>
  <dcterms:modified xsi:type="dcterms:W3CDTF">2024-03-26T06:49:00Z</dcterms:modified>
</cp:coreProperties>
</file>