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2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embeddedFontLst>
    <p:embeddedFont>
      <p:font typeface="Montserrat ExtraBold" panose="020B0604020202020204" charset="-52"/>
      <p:bold r:id="rId29"/>
      <p:boldItalic r:id="rId30"/>
    </p:embeddedFont>
    <p:embeddedFont>
      <p:font typeface="Montserrat" panose="020B0604020202020204" charset="-52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-77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3964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4" name="Google Shape;43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B2C6-E3AF-42CE-B81E-CD24600D684C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B954-764D-4235-9308-8C1817916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4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png"/><Relationship Id="rId1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 cstate="email"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100000">
            <a:off x="6168766" y="573217"/>
            <a:ext cx="3271568" cy="329879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69802" y="1443975"/>
            <a:ext cx="6360000" cy="2277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" sz="2800" b="0" i="0" u="none" strike="noStrike" cap="none" dirty="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Информация </a:t>
            </a:r>
            <a:br>
              <a:rPr lang="ru" sz="2800" b="0" i="0" u="none" strike="noStrike" cap="none" dirty="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ru" sz="2800" b="0" i="0" u="none" strike="noStrike" cap="none" dirty="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об осуществлении </a:t>
            </a:r>
            <a:br>
              <a:rPr lang="ru" sz="2800" b="0" i="0" u="none" strike="noStrike" cap="none" dirty="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ru" sz="2800" b="0" i="0" u="none" strike="noStrike" cap="none" dirty="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образовательной</a:t>
            </a:r>
            <a:br>
              <a:rPr lang="ru" sz="2800" b="0" i="0" u="none" strike="noStrike" cap="none" dirty="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ru" sz="2800" b="0" i="0" u="none" strike="noStrike" cap="none" dirty="0" smtClean="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деятельности</a:t>
            </a:r>
            <a:endParaRPr sz="3400" b="0" i="0" u="none" strike="noStrike" cap="none" dirty="0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ru-RU" sz="2300" b="1" dirty="0" smtClean="0">
                <a:solidFill>
                  <a:srgbClr val="38A0E0"/>
                </a:solidFill>
                <a:latin typeface="Montserrat"/>
                <a:ea typeface="Montserrat"/>
                <a:cs typeface="Montserrat"/>
                <a:sym typeface="Montserrat"/>
              </a:rPr>
              <a:t>ГБОУ Школа № 305</a:t>
            </a:r>
            <a:r>
              <a:rPr lang="ru" sz="2300" b="1" i="0" u="none" strike="noStrike" cap="none" dirty="0" smtClean="0">
                <a:solidFill>
                  <a:srgbClr val="38A0E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2300" b="0" i="0" u="none" strike="noStrike" cap="none" dirty="0">
                <a:solidFill>
                  <a:srgbClr val="38A0E0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" sz="2300" b="0" i="0" u="none" strike="noStrike" cap="none" dirty="0">
                <a:solidFill>
                  <a:srgbClr val="38A0E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7604750" y="0"/>
            <a:ext cx="1539000" cy="5143500"/>
          </a:xfrm>
          <a:prstGeom prst="rect">
            <a:avLst/>
          </a:prstGeom>
          <a:solidFill>
            <a:srgbClr val="38A0E0">
              <a:alpha val="1137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800" y="386419"/>
            <a:ext cx="1823075" cy="61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4269" y="200722"/>
            <a:ext cx="1465002" cy="815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"/>
          <p:cNvSpPr txBox="1">
            <a:spLocks noGrp="1"/>
          </p:cNvSpPr>
          <p:nvPr>
            <p:ph type="title"/>
          </p:nvPr>
        </p:nvSpPr>
        <p:spPr>
          <a:xfrm>
            <a:off x="1934375" y="159627"/>
            <a:ext cx="6505500" cy="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2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РАЗВИТИЕ ПРЕДПРОФЕССИОНАЛЬНОГО ОБРАЗОВАНИЯ</a:t>
            </a:r>
            <a:endParaRPr sz="1820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93" name="Google Shape;193;p2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350" y="275475"/>
            <a:ext cx="1085474" cy="4988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4" name="Google Shape;194;p22"/>
          <p:cNvCxnSpPr/>
          <p:nvPr/>
        </p:nvCxnSpPr>
        <p:spPr>
          <a:xfrm>
            <a:off x="1768445" y="356695"/>
            <a:ext cx="0" cy="334200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5" name="Google Shape;195;p2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325" y="1575000"/>
            <a:ext cx="2742449" cy="3568502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2"/>
          <p:cNvSpPr txBox="1"/>
          <p:nvPr/>
        </p:nvSpPr>
        <p:spPr>
          <a:xfrm>
            <a:off x="2770250" y="940750"/>
            <a:ext cx="5957100" cy="774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0" i="0" u="none" strike="noStrike" cap="none" dirty="0" smtClean="0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9 </a:t>
            </a:r>
            <a:r>
              <a:rPr lang="ru" sz="1400" b="1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направлений </a:t>
            </a:r>
            <a:r>
              <a:rPr lang="ru" sz="14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предпрофессиональных классов</a:t>
            </a:r>
            <a:endParaRPr sz="1400" b="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22"/>
          <p:cNvSpPr txBox="1"/>
          <p:nvPr/>
        </p:nvSpPr>
        <p:spPr>
          <a:xfrm>
            <a:off x="2633175" y="1367025"/>
            <a:ext cx="2840400" cy="13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Montserrat"/>
              <a:buChar char="●"/>
            </a:pPr>
            <a:r>
              <a:rPr lang="ru" sz="14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медицинские</a:t>
            </a:r>
            <a:endParaRPr sz="1400" b="0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Montserrat"/>
              <a:buChar char="●"/>
            </a:pPr>
            <a:r>
              <a:rPr lang="ru" sz="14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инженерные</a:t>
            </a:r>
            <a:endParaRPr sz="1400" b="0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Montserrat"/>
              <a:buChar char="●"/>
            </a:pPr>
            <a:r>
              <a:rPr lang="ru" sz="14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академические</a:t>
            </a:r>
            <a:endParaRPr sz="1400" b="0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Montserrat"/>
              <a:buChar char="●"/>
            </a:pPr>
            <a:r>
              <a:rPr lang="ru" sz="14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новые педагогические</a:t>
            </a:r>
            <a:endParaRPr sz="1400" b="0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Montserrat"/>
              <a:buChar char="●"/>
            </a:pPr>
            <a:r>
              <a:rPr lang="ru" sz="14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ИТ</a:t>
            </a:r>
            <a:endParaRPr sz="1400" b="0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22"/>
          <p:cNvSpPr txBox="1"/>
          <p:nvPr/>
        </p:nvSpPr>
        <p:spPr>
          <a:xfrm>
            <a:off x="5473575" y="1367025"/>
            <a:ext cx="3407100" cy="13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Montserrat"/>
              <a:buChar char="●"/>
            </a:pPr>
            <a:r>
              <a:rPr lang="ru" sz="14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медиа</a:t>
            </a:r>
            <a:endParaRPr sz="1400" b="0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Montserrat"/>
              <a:buChar char="●"/>
            </a:pPr>
            <a:r>
              <a:rPr lang="ru" sz="14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предпринимательские</a:t>
            </a:r>
            <a:endParaRPr sz="1400" b="0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Montserrat"/>
              <a:buChar char="●"/>
            </a:pPr>
            <a:r>
              <a:rPr lang="ru" sz="14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спортивные</a:t>
            </a:r>
            <a:endParaRPr sz="1400" b="0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Montserrat"/>
              <a:buChar char="●"/>
            </a:pPr>
            <a:r>
              <a:rPr lang="ru" sz="14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кадетские</a:t>
            </a:r>
            <a:endParaRPr sz="1400" b="0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400" b="0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22"/>
          <p:cNvSpPr txBox="1"/>
          <p:nvPr/>
        </p:nvSpPr>
        <p:spPr>
          <a:xfrm>
            <a:off x="2696600" y="2814550"/>
            <a:ext cx="6324600" cy="21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С 1 сентября 2022 года начали работу 4 образовательные вертикали</a:t>
            </a:r>
            <a:r>
              <a:rPr lang="ru" sz="14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br>
              <a:rPr lang="ru" sz="14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0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ИТ, естественно-научная и лингвистическая для 7-9 классов, спортивная для 5-9 классов. В 2018 г. была открыта математическая вертикаль для 7-9 классов. </a:t>
            </a:r>
            <a:endParaRPr sz="1000" b="0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" sz="1900" b="0" i="0" u="none" strike="noStrike" cap="none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Более 90%</a:t>
            </a:r>
            <a:r>
              <a:rPr lang="ru" sz="11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4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выпускников предпрофклассов </a:t>
            </a:r>
            <a:r>
              <a:rPr lang="ru" sz="14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поступают в вуз по профилю</a:t>
            </a:r>
            <a:endParaRPr sz="1400" b="0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У выпускников предпрофклассов результаты ЕГЭ по профильным предметам выше среднегородских</a:t>
            </a:r>
            <a:endParaRPr sz="1400" b="1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/>
              <a:t>10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"/>
          <p:cNvSpPr txBox="1">
            <a:spLocks noGrp="1"/>
          </p:cNvSpPr>
          <p:nvPr>
            <p:ph type="title"/>
          </p:nvPr>
        </p:nvSpPr>
        <p:spPr>
          <a:xfrm>
            <a:off x="1934375" y="159627"/>
            <a:ext cx="6505500" cy="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2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РАЗВИТИЕ ПРЕДПРОФЕССИОНАЛЬНОГО ОБРАЗОВАНИЯ</a:t>
            </a:r>
            <a:endParaRPr sz="1820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206" name="Google Shape;206;p2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350" y="275475"/>
            <a:ext cx="1085474" cy="4988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Google Shape;207;p23"/>
          <p:cNvCxnSpPr/>
          <p:nvPr/>
        </p:nvCxnSpPr>
        <p:spPr>
          <a:xfrm>
            <a:off x="1768445" y="356695"/>
            <a:ext cx="0" cy="334200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8" name="Google Shape;208;p23"/>
          <p:cNvSpPr txBox="1">
            <a:spLocks noGrp="1"/>
          </p:cNvSpPr>
          <p:nvPr>
            <p:ph type="body" idx="1"/>
          </p:nvPr>
        </p:nvSpPr>
        <p:spPr>
          <a:xfrm>
            <a:off x="892300" y="1695950"/>
            <a:ext cx="6505500" cy="8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ru" sz="1400" b="1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В </a:t>
            </a:r>
            <a:r>
              <a:rPr lang="ru" sz="2000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400</a:t>
            </a:r>
            <a:r>
              <a:rPr lang="ru" sz="1400" b="1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школах Москвы открыты предпрофессиональные классы, в которых обучается </a:t>
            </a:r>
            <a:r>
              <a:rPr lang="ru" sz="2000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&gt;52 000</a:t>
            </a:r>
            <a:r>
              <a:rPr lang="ru" sz="1400" b="1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старшеклассников</a:t>
            </a:r>
            <a:endParaRPr sz="140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9" name="Google Shape;209;p2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300" y="1788300"/>
            <a:ext cx="453925" cy="45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300" y="2644057"/>
            <a:ext cx="453925" cy="45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3"/>
          <p:cNvSpPr txBox="1"/>
          <p:nvPr/>
        </p:nvSpPr>
        <p:spPr>
          <a:xfrm>
            <a:off x="710215" y="1106039"/>
            <a:ext cx="7412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1" i="0" u="none" strike="noStrike" cap="none">
                <a:solidFill>
                  <a:srgbClr val="38A0E0"/>
                </a:solidFill>
                <a:latin typeface="Montserrat"/>
                <a:ea typeface="Montserrat"/>
                <a:cs typeface="Montserrat"/>
                <a:sym typeface="Montserrat"/>
              </a:rPr>
              <a:t>Востребованность среди жителей Москвы </a:t>
            </a:r>
            <a:endParaRPr sz="2000" b="0" i="0" u="none" strike="noStrike" cap="none">
              <a:solidFill>
                <a:srgbClr val="38A0E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3"/>
          <p:cNvSpPr txBox="1"/>
          <p:nvPr/>
        </p:nvSpPr>
        <p:spPr>
          <a:xfrm>
            <a:off x="892300" y="2644050"/>
            <a:ext cx="8051700" cy="1667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" sz="2200" b="0" i="0" u="none" strike="noStrike" cap="none" dirty="0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150</a:t>
            </a:r>
            <a:r>
              <a:rPr lang="ru" sz="14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4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ведущих российских компаний-партнёров:</a:t>
            </a:r>
            <a:r>
              <a:rPr lang="ru" sz="14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вузы, научные организации, представители бизнес-сообщества</a:t>
            </a:r>
            <a:r>
              <a:rPr lang="ru" sz="1400" b="0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, компании </a:t>
            </a:r>
            <a:r>
              <a:rPr lang="ru" sz="14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медиаиндустрии, ИТ-компании, медицинские организации, высокотехнологичные предприятия, </a:t>
            </a:r>
            <a:r>
              <a:rPr lang="ru" sz="1400" b="0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органы государственной власти</a:t>
            </a:r>
            <a:r>
              <a:rPr lang="ru" sz="14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, силовые ведомства - </a:t>
            </a:r>
            <a:r>
              <a:rPr lang="ru" sz="14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выстроенная единая система </a:t>
            </a:r>
            <a:r>
              <a:rPr lang="ru" sz="1400" b="1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взаимодействия «</a:t>
            </a:r>
            <a:r>
              <a:rPr lang="ru" sz="14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школа – вуз – работодатель»</a:t>
            </a:r>
            <a:endParaRPr sz="1400" b="1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23"/>
          <p:cNvSpPr txBox="1"/>
          <p:nvPr/>
        </p:nvSpPr>
        <p:spPr>
          <a:xfrm>
            <a:off x="885138" y="4142350"/>
            <a:ext cx="7412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Сопровождение и наставничество </a:t>
            </a:r>
            <a:r>
              <a:rPr lang="ru" sz="14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(школьные учителя, сотрудники вузов, а также практикующие специалисты)</a:t>
            </a:r>
            <a:endParaRPr sz="1400" b="1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4" name="Google Shape;214;p2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325" y="4209305"/>
            <a:ext cx="453925" cy="45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4"/>
          <p:cNvSpPr txBox="1">
            <a:spLocks noGrp="1"/>
          </p:cNvSpPr>
          <p:nvPr>
            <p:ph type="title"/>
          </p:nvPr>
        </p:nvSpPr>
        <p:spPr>
          <a:xfrm>
            <a:off x="1934375" y="159627"/>
            <a:ext cx="6505500" cy="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2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РАЗВИТИЕ ПРЕДПРОФЕССИОНАЛЬНОГО ОБРАЗОВАНИЯ</a:t>
            </a:r>
            <a:endParaRPr sz="1820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221" name="Google Shape;221;p2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350" y="275475"/>
            <a:ext cx="1085474" cy="4988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2" name="Google Shape;222;p24"/>
          <p:cNvCxnSpPr/>
          <p:nvPr/>
        </p:nvCxnSpPr>
        <p:spPr>
          <a:xfrm>
            <a:off x="1768445" y="356695"/>
            <a:ext cx="0" cy="334200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3" name="Google Shape;223;p24"/>
          <p:cNvSpPr txBox="1">
            <a:spLocks noGrp="1"/>
          </p:cNvSpPr>
          <p:nvPr>
            <p:ph type="body" idx="1"/>
          </p:nvPr>
        </p:nvSpPr>
        <p:spPr>
          <a:xfrm>
            <a:off x="1135775" y="1289725"/>
            <a:ext cx="73041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ru" b="1">
                <a:solidFill>
                  <a:srgbClr val="38A0E0"/>
                </a:solidFill>
                <a:latin typeface="Montserrat"/>
                <a:ea typeface="Montserrat"/>
                <a:cs typeface="Montserrat"/>
                <a:sym typeface="Montserrat"/>
              </a:rPr>
              <a:t>Возможности:</a:t>
            </a:r>
            <a:endParaRPr b="1">
              <a:solidFill>
                <a:srgbClr val="38A0E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4" name="Google Shape;224;p2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350" y="1289712"/>
            <a:ext cx="453925" cy="45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4"/>
          <p:cNvSpPr txBox="1"/>
          <p:nvPr/>
        </p:nvSpPr>
        <p:spPr>
          <a:xfrm>
            <a:off x="966275" y="1908025"/>
            <a:ext cx="7846200" cy="3236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ru" sz="1500" b="0" i="0" u="none" strike="noStrike" cap="none" dirty="0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знакомство</a:t>
            </a: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500" b="0" i="0" u="none" strike="noStrike" cap="none" dirty="0">
                <a:solidFill>
                  <a:srgbClr val="1F497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с различными отраслями экономики, формирование </a:t>
            </a:r>
            <a:r>
              <a:rPr lang="ru" sz="1500" b="1" i="0" u="none" strike="noStrike" cap="none" dirty="0">
                <a:solidFill>
                  <a:srgbClr val="1F497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осознанного выбора</a:t>
            </a:r>
            <a:r>
              <a:rPr lang="ru" sz="1500" b="0" i="0" u="none" strike="noStrike" cap="none" dirty="0">
                <a:solidFill>
                  <a:srgbClr val="1F497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будущей профессии; </a:t>
            </a:r>
            <a:endParaRPr sz="1500" b="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- участие в </a:t>
            </a:r>
            <a:r>
              <a:rPr lang="ru" sz="1500" b="1" i="0" u="none" strike="noStrike" cap="none" dirty="0">
                <a:solidFill>
                  <a:srgbClr val="1F497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первых профессиональных пробах</a:t>
            </a:r>
            <a:r>
              <a:rPr lang="ru" sz="1500" b="0" i="0" u="none" strike="noStrike" cap="none" dirty="0">
                <a:solidFill>
                  <a:srgbClr val="1F497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в организациях и на предприятиях</a:t>
            </a:r>
            <a:r>
              <a:rPr lang="ru" sz="1500" b="0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; </a:t>
            </a:r>
            <a:endParaRPr sz="1500" b="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ru" sz="1500" b="0" i="0" u="none" strike="noStrike" cap="none" dirty="0">
                <a:solidFill>
                  <a:srgbClr val="1F497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получение </a:t>
            </a:r>
            <a:r>
              <a:rPr lang="ru" sz="1500" b="1" i="0" u="none" strike="noStrike" cap="none" dirty="0">
                <a:solidFill>
                  <a:srgbClr val="1F497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первой профессии</a:t>
            </a:r>
            <a:r>
              <a:rPr lang="ru" sz="1500" b="0" i="0" u="none" strike="noStrike" cap="none" dirty="0">
                <a:solidFill>
                  <a:srgbClr val="1F497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в московском колледже;</a:t>
            </a:r>
            <a:endParaRPr sz="1500" b="0" i="0" u="none" strike="noStrike" cap="none" dirty="0">
              <a:solidFill>
                <a:srgbClr val="1F497D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- выполнение практических работ с использованием </a:t>
            </a:r>
            <a:r>
              <a:rPr lang="ru" sz="15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современного учебно-лабораторного оборудования, разработка проектных и исследовательских работ</a:t>
            </a: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под руководством преподавателей из вузов, научных организаций</a:t>
            </a:r>
            <a:r>
              <a:rPr lang="ru" sz="1500" b="0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; посещение экскурсий</a:t>
            </a: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, лекций, мастер-классов</a:t>
            </a:r>
            <a:r>
              <a:rPr lang="ru" sz="1500" b="0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, семинаров, практикумов </a:t>
            </a: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на площадках партнеров</a:t>
            </a:r>
            <a:endParaRPr sz="1500" b="0" i="0" u="none" strike="noStrike" cap="none" dirty="0">
              <a:solidFill>
                <a:srgbClr val="1F497D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6" name="Google Shape;22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/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5"/>
          <p:cNvSpPr txBox="1">
            <a:spLocks noGrp="1"/>
          </p:cNvSpPr>
          <p:nvPr>
            <p:ph type="title"/>
          </p:nvPr>
        </p:nvSpPr>
        <p:spPr>
          <a:xfrm>
            <a:off x="1934375" y="159627"/>
            <a:ext cx="6505500" cy="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2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РАЗВИТИЕ ПРЕДПРОФЕССИОНАЛЬНОГО ОБРАЗОВАНИЯ</a:t>
            </a:r>
            <a:endParaRPr sz="1820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232" name="Google Shape;232;p2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350" y="275475"/>
            <a:ext cx="1085474" cy="4988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3" name="Google Shape;233;p25"/>
          <p:cNvCxnSpPr/>
          <p:nvPr/>
        </p:nvCxnSpPr>
        <p:spPr>
          <a:xfrm>
            <a:off x="1768445" y="356695"/>
            <a:ext cx="0" cy="334200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34" name="Google Shape;234;p2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625" y="1248700"/>
            <a:ext cx="453925" cy="45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5"/>
          <p:cNvSpPr txBox="1"/>
          <p:nvPr/>
        </p:nvSpPr>
        <p:spPr>
          <a:xfrm>
            <a:off x="1301522" y="1237163"/>
            <a:ext cx="52941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1" i="0" u="none" strike="noStrike" cap="none">
                <a:solidFill>
                  <a:srgbClr val="38A0E0"/>
                </a:solidFill>
                <a:latin typeface="Montserrat"/>
                <a:ea typeface="Montserrat"/>
                <a:cs typeface="Montserrat"/>
                <a:sym typeface="Montserrat"/>
              </a:rPr>
              <a:t>Возможности </a:t>
            </a:r>
            <a:endParaRPr sz="2000" b="0" i="0" u="none" strike="noStrike" cap="none">
              <a:solidFill>
                <a:srgbClr val="38A0E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5"/>
          <p:cNvSpPr txBox="1"/>
          <p:nvPr/>
        </p:nvSpPr>
        <p:spPr>
          <a:xfrm>
            <a:off x="320250" y="1770005"/>
            <a:ext cx="8700900" cy="2605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" sz="17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ru" sz="1500" b="1" i="0" u="none" strike="noStrike" cap="none" dirty="0">
                <a:solidFill>
                  <a:srgbClr val="1F497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представление проектов и исследований</a:t>
            </a:r>
            <a:r>
              <a:rPr lang="ru" sz="1500" b="0" i="0" u="none" strike="noStrike" cap="none" dirty="0">
                <a:solidFill>
                  <a:srgbClr val="1F497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в рамках открытых городских научно-практических конференций;</a:t>
            </a:r>
            <a:endParaRPr sz="1500" b="0" i="0" u="none" strike="noStrike" cap="none" dirty="0">
              <a:solidFill>
                <a:srgbClr val="1F497D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0" i="0" u="none" strike="noStrike" cap="none" dirty="0">
                <a:solidFill>
                  <a:srgbClr val="1F497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- участие в </a:t>
            </a:r>
            <a:r>
              <a:rPr lang="ru" sz="1500" b="1" i="0" u="none" strike="noStrike" cap="none" dirty="0">
                <a:solidFill>
                  <a:srgbClr val="1F497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предпрофессиональной олимпиаде</a:t>
            </a:r>
            <a:r>
              <a:rPr lang="ru" sz="1500" b="0" i="0" u="none" strike="noStrike" cap="none" dirty="0">
                <a:solidFill>
                  <a:srgbClr val="1F497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;</a:t>
            </a:r>
            <a:endParaRPr sz="1500" b="0" i="0" u="none" strike="noStrike" cap="none" dirty="0">
              <a:solidFill>
                <a:srgbClr val="1F497D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0" i="0" u="none" strike="noStrike" cap="none" dirty="0">
                <a:solidFill>
                  <a:srgbClr val="1F497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- участие в Московском </a:t>
            </a:r>
            <a:r>
              <a:rPr lang="ru" sz="1500" b="1" i="0" u="none" strike="noStrike" cap="none" dirty="0" smtClean="0">
                <a:solidFill>
                  <a:srgbClr val="1F497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конкурсе межпредметных </a:t>
            </a:r>
            <a:r>
              <a:rPr lang="ru" sz="1500" b="1" i="0" u="none" strike="noStrike" cap="none" dirty="0">
                <a:solidFill>
                  <a:srgbClr val="1F497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навыков и </a:t>
            </a:r>
            <a:r>
              <a:rPr lang="ru" sz="1500" b="1" i="0" u="none" strike="noStrike" cap="none" dirty="0" smtClean="0">
                <a:solidFill>
                  <a:srgbClr val="1F497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знаний </a:t>
            </a:r>
            <a:r>
              <a:rPr lang="ru" sz="1400" b="1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«</a:t>
            </a:r>
            <a:r>
              <a:rPr lang="ru" sz="1500" b="1" i="0" u="none" strike="noStrike" cap="none" dirty="0">
                <a:solidFill>
                  <a:srgbClr val="1F497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Интеллектуальный мегаполис. Потенциал</a:t>
            </a:r>
            <a:r>
              <a:rPr lang="ru" sz="14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»;</a:t>
            </a:r>
            <a:r>
              <a:rPr lang="ru" sz="1500" b="1" i="0" u="none" strike="noStrike" cap="none" dirty="0">
                <a:solidFill>
                  <a:srgbClr val="1F497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500" b="1" i="0" u="none" strike="noStrike" cap="none" dirty="0">
              <a:solidFill>
                <a:srgbClr val="1F497D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" sz="17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ru" sz="1500" b="0" i="0" u="none" strike="noStrike" cap="none" dirty="0">
                <a:solidFill>
                  <a:srgbClr val="1F497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победители и призеры конференций</a:t>
            </a:r>
            <a:r>
              <a:rPr lang="ru" sz="1500" b="0" i="0" u="none" strike="noStrike" cap="none" dirty="0" smtClean="0">
                <a:solidFill>
                  <a:srgbClr val="1F497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, конкурса</a:t>
            </a:r>
            <a:r>
              <a:rPr lang="ru" sz="1500" b="0" i="0" u="none" strike="noStrike" cap="none" dirty="0">
                <a:solidFill>
                  <a:srgbClr val="1F497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, олимпиады могут </a:t>
            </a:r>
            <a:r>
              <a:rPr lang="ru" sz="1500" b="0" i="0" u="none" strike="noStrike" cap="none" dirty="0" smtClean="0">
                <a:solidFill>
                  <a:srgbClr val="1F497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получить </a:t>
            </a:r>
            <a:r>
              <a:rPr lang="ru" sz="1500" b="1" i="0" u="none" strike="noStrike" cap="none" dirty="0" smtClean="0">
                <a:solidFill>
                  <a:srgbClr val="1F497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до </a:t>
            </a:r>
            <a:r>
              <a:rPr lang="ru" sz="1500" b="1" i="0" u="none" strike="noStrike" cap="none" dirty="0">
                <a:solidFill>
                  <a:srgbClr val="1F497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10 баллов к результатам ЕГЭ</a:t>
            </a:r>
            <a:r>
              <a:rPr lang="ru" sz="1500" b="0" i="0" u="none" strike="noStrike" cap="none" dirty="0">
                <a:solidFill>
                  <a:srgbClr val="1F497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500" b="0" i="0" u="none" strike="noStrike" cap="none" dirty="0" smtClean="0">
                <a:solidFill>
                  <a:srgbClr val="1F497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при поступлении</a:t>
            </a:r>
            <a:endParaRPr sz="1700" b="1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/>
              <a:t>13</a:t>
            </a:fld>
            <a:endParaRPr/>
          </a:p>
        </p:txBody>
      </p:sp>
      <p:pic>
        <p:nvPicPr>
          <p:cNvPr id="238" name="Google Shape;238;p2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4849" y="2353562"/>
            <a:ext cx="4449152" cy="2789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3" name="Google Shape;243;p26"/>
          <p:cNvCxnSpPr/>
          <p:nvPr/>
        </p:nvCxnSpPr>
        <p:spPr>
          <a:xfrm>
            <a:off x="2174971" y="356695"/>
            <a:ext cx="0" cy="33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44" name="Google Shape;244;p26"/>
          <p:cNvGrpSpPr/>
          <p:nvPr/>
        </p:nvGrpSpPr>
        <p:grpSpPr>
          <a:xfrm>
            <a:off x="594938" y="336286"/>
            <a:ext cx="1304400" cy="388618"/>
            <a:chOff x="2506138" y="481025"/>
            <a:chExt cx="1304400" cy="388618"/>
          </a:xfrm>
        </p:grpSpPr>
        <p:sp>
          <p:nvSpPr>
            <p:cNvPr id="245" name="Google Shape;245;p26"/>
            <p:cNvSpPr/>
            <p:nvPr/>
          </p:nvSpPr>
          <p:spPr>
            <a:xfrm>
              <a:off x="2506138" y="484743"/>
              <a:ext cx="1304400" cy="384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6"/>
            <p:cNvSpPr txBox="1"/>
            <p:nvPr/>
          </p:nvSpPr>
          <p:spPr>
            <a:xfrm>
              <a:off x="2526250" y="481025"/>
              <a:ext cx="12714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ru" sz="1300" b="0" i="0" u="none" strike="noStrike" cap="none" dirty="0">
                  <a:solidFill>
                    <a:srgbClr val="666666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логотип ОО</a:t>
              </a:r>
              <a:endParaRPr sz="1300" b="0" i="0" u="none" strike="noStrike" cap="none" dirty="0">
                <a:solidFill>
                  <a:srgbClr val="66666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sp>
        <p:nvSpPr>
          <p:cNvPr id="249" name="Google Shape;249;p26"/>
          <p:cNvSpPr txBox="1"/>
          <p:nvPr/>
        </p:nvSpPr>
        <p:spPr>
          <a:xfrm>
            <a:off x="512350" y="1536375"/>
            <a:ext cx="4661816" cy="341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В школе № </a:t>
            </a:r>
            <a:r>
              <a:rPr lang="ru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305</a:t>
            </a:r>
            <a:r>
              <a:rPr lang="ru" sz="1500" b="1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5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реализуются </a:t>
            </a:r>
            <a:br>
              <a:rPr lang="ru" sz="15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следующие городские проекты: </a:t>
            </a:r>
            <a:endParaRPr lang="ru" sz="1500" b="1" i="0" u="none" strike="noStrike" cap="none" dirty="0" smtClean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lang="ru" sz="1500" b="1" i="0" u="none" strike="noStrike" cap="none" dirty="0" smtClean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н</a:t>
            </a:r>
            <a:r>
              <a:rPr lang="ru-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а уровне основного общего образования: </a:t>
            </a:r>
            <a:endParaRPr lang="ru" sz="1500" i="0" u="none" strike="noStrike" cap="none" dirty="0" smtClean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ru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Кадетский класс (7,8,9 классы);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ru" sz="1500" b="1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Математическая вертикаль (7,8,9 классы)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</a:pPr>
            <a:endParaRPr lang="ru" sz="1500" b="1" i="0" u="none" strike="noStrike" cap="none" dirty="0" smtClean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</a:pPr>
            <a:r>
              <a:rPr lang="ru-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на уровне среднего общего образования: </a:t>
            </a:r>
            <a:endParaRPr lang="ru" sz="1500" i="0" u="none" strike="noStrike" cap="none" dirty="0" smtClean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ru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Математическая вертикаль плюс (10 класс);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ru" sz="1500" b="1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Новый педагогический класс (10 класс)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lang="ru" sz="1500" b="1" i="0" u="none" strike="noStrike" cap="none" dirty="0" smtClean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0" name="Google Shape;250;p26"/>
          <p:cNvSpPr txBox="1">
            <a:spLocks noGrp="1"/>
          </p:cNvSpPr>
          <p:nvPr>
            <p:ph type="title"/>
          </p:nvPr>
        </p:nvSpPr>
        <p:spPr>
          <a:xfrm>
            <a:off x="2365647" y="159627"/>
            <a:ext cx="6505500" cy="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2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РАЗВИТИЕ ПРЕДПРОФЕССИОНАЛЬНОГО ОБРАЗОВАНИЯ </a:t>
            </a:r>
            <a:endParaRPr sz="1820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51" name="Google Shape;251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/>
              <a:t>14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79" y="289225"/>
            <a:ext cx="1773892" cy="9205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42" y="289225"/>
            <a:ext cx="1869228" cy="9205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180" y="2250052"/>
            <a:ext cx="2891966" cy="2128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6" y="848886"/>
            <a:ext cx="2307584" cy="1304287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790" y="2597537"/>
            <a:ext cx="2255987" cy="10491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9787" y="2427308"/>
            <a:ext cx="1830846" cy="12959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951" y="2191111"/>
            <a:ext cx="1789703" cy="13234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6137" y="970036"/>
            <a:ext cx="1242160" cy="12421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900" y="1395110"/>
            <a:ext cx="1444495" cy="1081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7870" y="1284681"/>
            <a:ext cx="2241855" cy="5300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" y="3852142"/>
            <a:ext cx="2271713" cy="1135856"/>
          </a:xfrm>
          <a:prstGeom prst="rect">
            <a:avLst/>
          </a:prstGeom>
        </p:spPr>
      </p:pic>
      <p:pic>
        <p:nvPicPr>
          <p:cNvPr id="12" name="Объект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907" y="3822352"/>
            <a:ext cx="2650940" cy="882266"/>
          </a:xfrm>
          <a:prstGeom prst="rect">
            <a:avLst/>
          </a:prstGeom>
        </p:spPr>
      </p:pic>
      <p:pic>
        <p:nvPicPr>
          <p:cNvPr id="13" name="Объект 1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27" y="2439979"/>
            <a:ext cx="1904452" cy="10284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696" y="3755189"/>
            <a:ext cx="2291288" cy="949429"/>
          </a:xfrm>
          <a:prstGeom prst="rect">
            <a:avLst/>
          </a:prstGeom>
        </p:spPr>
      </p:pic>
      <p:pic>
        <p:nvPicPr>
          <p:cNvPr id="15" name="Объект 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9475" y="3553070"/>
            <a:ext cx="1149365" cy="133724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699" y="4021918"/>
            <a:ext cx="1067209" cy="7963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317" y="1163217"/>
            <a:ext cx="1332487" cy="104897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" y="886824"/>
            <a:ext cx="2307584" cy="130428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80" y="1001124"/>
            <a:ext cx="1997821" cy="115204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380" y="1115424"/>
            <a:ext cx="1997821" cy="115204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900" y="1395940"/>
            <a:ext cx="1444495" cy="1081977"/>
          </a:xfrm>
          <a:prstGeom prst="rect">
            <a:avLst/>
          </a:prstGeom>
        </p:spPr>
      </p:pic>
      <p:sp>
        <p:nvSpPr>
          <p:cNvPr id="22" name="Google Shape;263;p27"/>
          <p:cNvSpPr txBox="1">
            <a:spLocks/>
          </p:cNvSpPr>
          <p:nvPr/>
        </p:nvSpPr>
        <p:spPr>
          <a:xfrm>
            <a:off x="2553154" y="169865"/>
            <a:ext cx="6505500" cy="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ru-RU" sz="1820" dirty="0" smtClean="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РАЗВИТИЕ ПРЕДПРОФЕССИОНАЛЬНОГО ОБРАЗОВАНИЯ </a:t>
            </a:r>
            <a:endParaRPr lang="ru-RU" sz="1820" dirty="0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96" y="104307"/>
            <a:ext cx="1871634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0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8"/>
          <p:cNvSpPr txBox="1">
            <a:spLocks noGrp="1"/>
          </p:cNvSpPr>
          <p:nvPr>
            <p:ph type="title"/>
          </p:nvPr>
        </p:nvSpPr>
        <p:spPr>
          <a:xfrm>
            <a:off x="1934375" y="270392"/>
            <a:ext cx="65055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2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МОСКОВСКАЯ ЭЛЕКТРОННАЯ ШКОЛА</a:t>
            </a:r>
            <a:endParaRPr sz="1820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270" name="Google Shape;270;p2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350" y="275475"/>
            <a:ext cx="1085474" cy="4988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28"/>
          <p:cNvCxnSpPr/>
          <p:nvPr/>
        </p:nvCxnSpPr>
        <p:spPr>
          <a:xfrm>
            <a:off x="1768445" y="356695"/>
            <a:ext cx="0" cy="334200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2" name="Google Shape;272;p28"/>
          <p:cNvSpPr txBox="1">
            <a:spLocks noGrp="1"/>
          </p:cNvSpPr>
          <p:nvPr>
            <p:ph type="body" idx="1"/>
          </p:nvPr>
        </p:nvSpPr>
        <p:spPr>
          <a:xfrm>
            <a:off x="1109950" y="969625"/>
            <a:ext cx="56838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ru" sz="1500" b="1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Образовательная реальность XXI века.</a:t>
            </a:r>
            <a:br>
              <a:rPr lang="ru" sz="1500" b="1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b="1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Открыта для всех школьников и учителей России</a:t>
            </a:r>
            <a:endParaRPr sz="1500" b="1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3" name="Google Shape;273;p2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950" y="1053294"/>
            <a:ext cx="453925" cy="45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8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2359" y="1053300"/>
            <a:ext cx="3517464" cy="40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8"/>
          <p:cNvSpPr txBox="1"/>
          <p:nvPr/>
        </p:nvSpPr>
        <p:spPr>
          <a:xfrm>
            <a:off x="512350" y="1764975"/>
            <a:ext cx="1719300" cy="954300"/>
          </a:xfrm>
          <a:prstGeom prst="rect">
            <a:avLst/>
          </a:prstGeom>
          <a:solidFill>
            <a:srgbClr val="E3F2FB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0" i="0" u="none" strike="noStrike" cap="none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&gt;1 700 000</a:t>
            </a:r>
            <a:r>
              <a:rPr lang="ru" sz="15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ru" sz="15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учебных </a:t>
            </a:r>
            <a:br>
              <a:rPr lang="ru" sz="15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материалов</a:t>
            </a:r>
            <a:endParaRPr sz="1500" b="0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6" name="Google Shape;276;p28"/>
          <p:cNvSpPr txBox="1"/>
          <p:nvPr/>
        </p:nvSpPr>
        <p:spPr>
          <a:xfrm>
            <a:off x="2745075" y="1764975"/>
            <a:ext cx="19134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0" i="0" u="none" strike="noStrike" cap="none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2 800 000</a:t>
            </a:r>
            <a:r>
              <a:rPr lang="ru" sz="15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ru" sz="15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пользователей</a:t>
            </a:r>
            <a:endParaRPr sz="1500" b="0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7" name="Google Shape;277;p28"/>
          <p:cNvSpPr txBox="1">
            <a:spLocks noGrp="1"/>
          </p:cNvSpPr>
          <p:nvPr>
            <p:ph type="body" idx="1"/>
          </p:nvPr>
        </p:nvSpPr>
        <p:spPr>
          <a:xfrm>
            <a:off x="1109950" y="3058774"/>
            <a:ext cx="48693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ru" sz="1500" b="1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Инструмент контроля</a:t>
            </a:r>
            <a:r>
              <a:rPr lang="ru" sz="150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реализации образовательной программы в каждой школе</a:t>
            </a:r>
            <a:endParaRPr sz="150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8" name="Google Shape;278;p2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950" y="3133625"/>
            <a:ext cx="453925" cy="45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8"/>
          <p:cNvSpPr txBox="1">
            <a:spLocks noGrp="1"/>
          </p:cNvSpPr>
          <p:nvPr>
            <p:ph type="body" idx="1"/>
          </p:nvPr>
        </p:nvSpPr>
        <p:spPr>
          <a:xfrm>
            <a:off x="1109950" y="3837899"/>
            <a:ext cx="3864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ru" sz="150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С 2023 года МЭШ </a:t>
            </a:r>
            <a:r>
              <a:rPr lang="ru" sz="120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— </a:t>
            </a:r>
            <a:r>
              <a:rPr lang="ru" sz="150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основа </a:t>
            </a:r>
            <a:br>
              <a:rPr lang="ru" sz="150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федеральной информационной </a:t>
            </a:r>
            <a:br>
              <a:rPr lang="ru" sz="150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системы «Моя школа» </a:t>
            </a:r>
            <a:endParaRPr sz="150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0" name="Google Shape;280;p2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950" y="3983296"/>
            <a:ext cx="453925" cy="45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/>
              <a:t>16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9"/>
          <p:cNvSpPr txBox="1">
            <a:spLocks noGrp="1"/>
          </p:cNvSpPr>
          <p:nvPr>
            <p:ph type="title"/>
          </p:nvPr>
        </p:nvSpPr>
        <p:spPr>
          <a:xfrm>
            <a:off x="1934375" y="270392"/>
            <a:ext cx="65055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2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МОСКОВСКАЯ ЭЛЕКТРОННАЯ ШКОЛА</a:t>
            </a:r>
            <a:endParaRPr sz="1820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287" name="Google Shape;287;p2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350" y="275475"/>
            <a:ext cx="1085474" cy="4988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8" name="Google Shape;288;p29"/>
          <p:cNvCxnSpPr/>
          <p:nvPr/>
        </p:nvCxnSpPr>
        <p:spPr>
          <a:xfrm>
            <a:off x="1768445" y="356695"/>
            <a:ext cx="0" cy="334200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89" name="Google Shape;289;p2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0425" y="2317976"/>
            <a:ext cx="4953576" cy="283417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9"/>
          <p:cNvSpPr txBox="1"/>
          <p:nvPr/>
        </p:nvSpPr>
        <p:spPr>
          <a:xfrm>
            <a:off x="247800" y="1105110"/>
            <a:ext cx="4212000" cy="397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Расширение возможностей МЭШ. Появление новых сервисов: </a:t>
            </a:r>
            <a:endParaRPr sz="1200" b="1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497D"/>
              </a:buClr>
              <a:buSzPts val="1200"/>
              <a:buFont typeface="Montserrat"/>
              <a:buChar char="●"/>
            </a:pPr>
            <a:r>
              <a:rPr lang="ru" sz="12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Мобильное приложение </a:t>
            </a:r>
            <a:br>
              <a:rPr lang="ru" sz="12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2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«Журнал МЭШ» для учителей</a:t>
            </a:r>
            <a:endParaRPr sz="1200" b="1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497D"/>
              </a:buClr>
              <a:buSzPts val="1200"/>
              <a:buFont typeface="Montserrat"/>
              <a:buChar char="●"/>
            </a:pPr>
            <a:r>
              <a:rPr lang="ru" sz="12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Теперь в Библиотеке МЭШ можно подписаться на любимых авторов</a:t>
            </a:r>
            <a:endParaRPr sz="1200" b="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497D"/>
              </a:buClr>
              <a:buSzPts val="1200"/>
              <a:buFont typeface="Montserrat"/>
              <a:buChar char="●"/>
            </a:pPr>
            <a:r>
              <a:rPr lang="ru" sz="12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Коллекция виртуальных лабораторий</a:t>
            </a:r>
            <a:endParaRPr sz="1200" b="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497D"/>
              </a:buClr>
              <a:buSzPts val="1200"/>
              <a:buFont typeface="Montserrat"/>
              <a:buChar char="●"/>
            </a:pPr>
            <a:r>
              <a:rPr lang="ru" sz="12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Обновлённый сервис </a:t>
            </a:r>
            <a:br>
              <a:rPr lang="ru" sz="12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2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«Портфолио учащегося»</a:t>
            </a:r>
            <a:endParaRPr sz="1200" b="1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497D"/>
              </a:buClr>
              <a:buSzPts val="1200"/>
              <a:buFont typeface="Montserrat"/>
              <a:buChar char="●"/>
            </a:pPr>
            <a:r>
              <a:rPr lang="ru" sz="12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Интеграция единой цифровой </a:t>
            </a:r>
            <a:br>
              <a:rPr lang="ru" sz="12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2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платформы здравоохранения с МЭШ — </a:t>
            </a:r>
            <a:br>
              <a:rPr lang="ru" sz="12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2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удобные электронные справки</a:t>
            </a:r>
            <a:endParaRPr sz="1200" b="1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>
                <a:srgbClr val="1F497D"/>
              </a:buClr>
              <a:buSzPts val="1200"/>
              <a:buFont typeface="Montserrat"/>
              <a:buChar char="●"/>
            </a:pPr>
            <a:r>
              <a:rPr lang="ru" sz="12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Справка об обучении </a:t>
            </a:r>
            <a:r>
              <a:rPr lang="ru" sz="12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в </a:t>
            </a:r>
            <a:r>
              <a:rPr lang="ru" sz="1200" b="0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электронном виде </a:t>
            </a:r>
            <a:r>
              <a:rPr lang="ru" sz="12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через МЭШ</a:t>
            </a:r>
            <a:endParaRPr sz="1200" b="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1" name="Google Shape;291;p29"/>
          <p:cNvSpPr txBox="1"/>
          <p:nvPr/>
        </p:nvSpPr>
        <p:spPr>
          <a:xfrm>
            <a:off x="5457160" y="1057071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0" i="0" u="none" strike="noStrike" cap="none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&gt;100 000</a:t>
            </a:r>
            <a:r>
              <a:rPr lang="ru" sz="12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единиц нового контента</a:t>
            </a:r>
            <a:r>
              <a:rPr lang="ru" sz="12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от лучших поставщиков и отечественных разработчиков появилось в Библиотеке МЭШ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2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7650" y="1340805"/>
            <a:ext cx="453925" cy="45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/>
              <a:t>17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0"/>
          <p:cNvSpPr txBox="1">
            <a:spLocks noGrp="1"/>
          </p:cNvSpPr>
          <p:nvPr>
            <p:ph type="title"/>
          </p:nvPr>
        </p:nvSpPr>
        <p:spPr>
          <a:xfrm>
            <a:off x="2124800" y="281142"/>
            <a:ext cx="58530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2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ТЕХНОЛОГИЧНОСТЬ И ОСНАЩЕННОСТЬ</a:t>
            </a:r>
            <a:endParaRPr sz="1820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299" name="Google Shape;299;p30"/>
          <p:cNvGrpSpPr/>
          <p:nvPr/>
        </p:nvGrpSpPr>
        <p:grpSpPr>
          <a:xfrm>
            <a:off x="594938" y="336286"/>
            <a:ext cx="1304400" cy="388618"/>
            <a:chOff x="2506138" y="481025"/>
            <a:chExt cx="1304400" cy="388618"/>
          </a:xfrm>
        </p:grpSpPr>
        <p:sp>
          <p:nvSpPr>
            <p:cNvPr id="300" name="Google Shape;300;p30"/>
            <p:cNvSpPr/>
            <p:nvPr/>
          </p:nvSpPr>
          <p:spPr>
            <a:xfrm>
              <a:off x="2506138" y="484743"/>
              <a:ext cx="1304400" cy="384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0"/>
            <p:cNvSpPr txBox="1"/>
            <p:nvPr/>
          </p:nvSpPr>
          <p:spPr>
            <a:xfrm>
              <a:off x="2526250" y="481025"/>
              <a:ext cx="12714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ru" sz="1300" b="0" i="0" u="none" strike="noStrike" cap="none" dirty="0">
                  <a:solidFill>
                    <a:srgbClr val="666666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логотип ОО</a:t>
              </a:r>
              <a:endParaRPr sz="1300" b="0" i="0" u="none" strike="noStrike" cap="none" dirty="0">
                <a:solidFill>
                  <a:srgbClr val="66666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sp>
        <p:nvSpPr>
          <p:cNvPr id="304" name="Google Shape;304;p30"/>
          <p:cNvSpPr txBox="1"/>
          <p:nvPr/>
        </p:nvSpPr>
        <p:spPr>
          <a:xfrm>
            <a:off x="410666" y="1636735"/>
            <a:ext cx="4235676" cy="332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23850" algn="l" rtl="0">
              <a:lnSpc>
                <a:spcPct val="150000"/>
              </a:lnSpc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●"/>
            </a:pPr>
            <a:r>
              <a:rPr lang="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2 компьютерных</a:t>
            </a:r>
            <a:r>
              <a:rPr lang="ru" sz="1500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класса школы оборудованы новыми компьютерами, а также был создан 1 новый компьютерный класс; </a:t>
            </a:r>
            <a:endParaRPr sz="150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endParaRPr sz="10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323850">
              <a:lnSpc>
                <a:spcPct val="150000"/>
              </a:lnSpc>
              <a:buClr>
                <a:schemeClr val="dk2"/>
              </a:buClr>
              <a:buSzPts val="1500"/>
              <a:buFont typeface="Montserrat"/>
              <a:buChar char="●"/>
            </a:pPr>
            <a:r>
              <a:rPr lang="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к</a:t>
            </a:r>
            <a:r>
              <a:rPr lang="ru" sz="1500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аждый учитель </a:t>
            </a:r>
            <a:r>
              <a:rPr lang="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500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обеспечен </a:t>
            </a:r>
            <a:r>
              <a:rPr lang="ru" sz="150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новым </a:t>
            </a:r>
            <a:r>
              <a:rPr lang="ru" sz="1500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ноутбуком;</a:t>
            </a:r>
            <a:endParaRPr sz="1500" i="0" u="none" strike="noStrike" cap="none" dirty="0" smtClean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23850" algn="l" rtl="0">
              <a:lnSpc>
                <a:spcPct val="150000"/>
              </a:lnSpc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●"/>
            </a:pPr>
            <a:r>
              <a:rPr lang="ru" sz="1500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2 учителя школы являются грантополучателями МЭШ за последние два года</a:t>
            </a:r>
            <a:r>
              <a:rPr lang="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50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5" name="Google Shape;30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/>
              <a:t>18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166" y="204090"/>
            <a:ext cx="1871634" cy="9205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361" y="1897052"/>
            <a:ext cx="3870447" cy="2580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1"/>
          <p:cNvSpPr/>
          <p:nvPr/>
        </p:nvSpPr>
        <p:spPr>
          <a:xfrm>
            <a:off x="618725" y="1226751"/>
            <a:ext cx="4101300" cy="3630900"/>
          </a:xfrm>
          <a:prstGeom prst="rect">
            <a:avLst/>
          </a:prstGeom>
          <a:noFill/>
          <a:ln w="19050" cap="flat" cmpd="sng">
            <a:solidFill>
              <a:srgbClr val="38A0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1"/>
          <p:cNvSpPr/>
          <p:nvPr/>
        </p:nvSpPr>
        <p:spPr>
          <a:xfrm>
            <a:off x="483301" y="1074350"/>
            <a:ext cx="736800" cy="33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1"/>
          <p:cNvSpPr txBox="1">
            <a:spLocks noGrp="1"/>
          </p:cNvSpPr>
          <p:nvPr>
            <p:ph type="title"/>
          </p:nvPr>
        </p:nvSpPr>
        <p:spPr>
          <a:xfrm>
            <a:off x="1934375" y="296328"/>
            <a:ext cx="70632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2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ВЫСОКОЕ КАЧЕСТВО МОСКОВСКОГО ОБРАЗОВАНИЯ</a:t>
            </a:r>
            <a:endParaRPr sz="1820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313" name="Google Shape;313;p3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350" y="275475"/>
            <a:ext cx="1085474" cy="4988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4" name="Google Shape;314;p31"/>
          <p:cNvCxnSpPr/>
          <p:nvPr/>
        </p:nvCxnSpPr>
        <p:spPr>
          <a:xfrm>
            <a:off x="1768445" y="356695"/>
            <a:ext cx="0" cy="334200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5" name="Google Shape;315;p31"/>
          <p:cNvSpPr txBox="1"/>
          <p:nvPr/>
        </p:nvSpPr>
        <p:spPr>
          <a:xfrm>
            <a:off x="705475" y="1478040"/>
            <a:ext cx="3216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В 2022 году набрали </a:t>
            </a:r>
            <a:r>
              <a:rPr lang="ru" sz="13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&gt;220 баллов</a:t>
            </a:r>
            <a:endParaRPr sz="1300" b="1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6" name="Google Shape;316;p31"/>
          <p:cNvSpPr txBox="1"/>
          <p:nvPr/>
        </p:nvSpPr>
        <p:spPr>
          <a:xfrm>
            <a:off x="512350" y="995600"/>
            <a:ext cx="707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 b="0" i="0" u="none" strike="noStrike" cap="none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ЕГЭ</a:t>
            </a:r>
            <a:endParaRPr sz="1800" b="0" i="0" u="none" strike="noStrike" cap="none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17" name="Google Shape;317;p31"/>
          <p:cNvSpPr/>
          <p:nvPr/>
        </p:nvSpPr>
        <p:spPr>
          <a:xfrm>
            <a:off x="809822" y="2143184"/>
            <a:ext cx="1951200" cy="280200"/>
          </a:xfrm>
          <a:prstGeom prst="rect">
            <a:avLst/>
          </a:prstGeom>
          <a:solidFill>
            <a:srgbClr val="E3F2FB"/>
          </a:solidFill>
          <a:ln w="19050" cap="flat" cmpd="sng">
            <a:solidFill>
              <a:srgbClr val="38A0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1"/>
          <p:cNvSpPr txBox="1"/>
          <p:nvPr/>
        </p:nvSpPr>
        <p:spPr>
          <a:xfrm>
            <a:off x="809824" y="2076189"/>
            <a:ext cx="704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0" i="0" u="none" strike="noStrike" cap="none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2022</a:t>
            </a:r>
            <a:endParaRPr sz="1500" b="0" i="0" u="none" strike="noStrike" cap="none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19" name="Google Shape;319;p31"/>
          <p:cNvSpPr txBox="1"/>
          <p:nvPr/>
        </p:nvSpPr>
        <p:spPr>
          <a:xfrm>
            <a:off x="2757456" y="2076175"/>
            <a:ext cx="1909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0" i="0" u="none" strike="noStrike" cap="none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36,7%</a:t>
            </a:r>
            <a:r>
              <a:rPr lang="ru" sz="12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выпускников</a:t>
            </a:r>
            <a:endParaRPr sz="1200" b="0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0" name="Google Shape;320;p31"/>
          <p:cNvSpPr txBox="1"/>
          <p:nvPr/>
        </p:nvSpPr>
        <p:spPr>
          <a:xfrm>
            <a:off x="705475" y="1758191"/>
            <a:ext cx="1684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0" i="0" u="none" strike="noStrike" cap="none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Рост в 3 раза</a:t>
            </a:r>
            <a:endParaRPr sz="1500" b="0" i="0" u="none" strike="noStrike" cap="none">
              <a:solidFill>
                <a:srgbClr val="1F497D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21" name="Google Shape;321;p31"/>
          <p:cNvSpPr/>
          <p:nvPr/>
        </p:nvSpPr>
        <p:spPr>
          <a:xfrm>
            <a:off x="809820" y="2573284"/>
            <a:ext cx="704700" cy="280200"/>
          </a:xfrm>
          <a:prstGeom prst="rect">
            <a:avLst/>
          </a:prstGeom>
          <a:solidFill>
            <a:srgbClr val="E3F2FB"/>
          </a:solidFill>
          <a:ln w="19050" cap="flat" cmpd="sng">
            <a:solidFill>
              <a:srgbClr val="38A0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31"/>
          <p:cNvSpPr txBox="1"/>
          <p:nvPr/>
        </p:nvSpPr>
        <p:spPr>
          <a:xfrm>
            <a:off x="809822" y="2506284"/>
            <a:ext cx="660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0" i="0" u="none" strike="noStrike" cap="none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2010</a:t>
            </a:r>
            <a:endParaRPr sz="1500" b="0" i="0" u="none" strike="noStrike" cap="none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23" name="Google Shape;323;p31"/>
          <p:cNvSpPr txBox="1"/>
          <p:nvPr/>
        </p:nvSpPr>
        <p:spPr>
          <a:xfrm>
            <a:off x="2757456" y="2506275"/>
            <a:ext cx="1909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0" i="0" u="none" strike="noStrike" cap="none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13,3% </a:t>
            </a:r>
            <a:r>
              <a:rPr lang="ru" sz="12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выпускников</a:t>
            </a:r>
            <a:endParaRPr sz="1200" b="0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4" name="Google Shape;324;p31"/>
          <p:cNvSpPr txBox="1"/>
          <p:nvPr/>
        </p:nvSpPr>
        <p:spPr>
          <a:xfrm>
            <a:off x="707698" y="3212721"/>
            <a:ext cx="3216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В 2022 году набрали </a:t>
            </a:r>
            <a:r>
              <a:rPr lang="ru" sz="13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&gt;250 баллов</a:t>
            </a:r>
            <a:endParaRPr sz="1300" b="1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5" name="Google Shape;325;p31"/>
          <p:cNvSpPr/>
          <p:nvPr/>
        </p:nvSpPr>
        <p:spPr>
          <a:xfrm>
            <a:off x="812045" y="3877865"/>
            <a:ext cx="1951200" cy="280200"/>
          </a:xfrm>
          <a:prstGeom prst="rect">
            <a:avLst/>
          </a:prstGeom>
          <a:solidFill>
            <a:srgbClr val="E3F2FB"/>
          </a:solidFill>
          <a:ln w="19050" cap="flat" cmpd="sng">
            <a:solidFill>
              <a:srgbClr val="38A0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31"/>
          <p:cNvSpPr txBox="1"/>
          <p:nvPr/>
        </p:nvSpPr>
        <p:spPr>
          <a:xfrm>
            <a:off x="812047" y="3810870"/>
            <a:ext cx="704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0" i="0" u="none" strike="noStrike" cap="none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2022</a:t>
            </a:r>
            <a:endParaRPr sz="1500" b="0" i="0" u="none" strike="noStrike" cap="none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27" name="Google Shape;327;p31"/>
          <p:cNvSpPr txBox="1"/>
          <p:nvPr/>
        </p:nvSpPr>
        <p:spPr>
          <a:xfrm>
            <a:off x="2759679" y="3810856"/>
            <a:ext cx="1909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0" i="0" u="none" strike="noStrike" cap="none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18,1%</a:t>
            </a:r>
            <a:r>
              <a:rPr lang="ru" sz="12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выпускников</a:t>
            </a:r>
            <a:endParaRPr sz="1200" b="0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8" name="Google Shape;328;p31"/>
          <p:cNvSpPr txBox="1"/>
          <p:nvPr/>
        </p:nvSpPr>
        <p:spPr>
          <a:xfrm>
            <a:off x="707698" y="3492871"/>
            <a:ext cx="1684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0" i="0" u="none" strike="noStrike" cap="none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Рост в 7 раз</a:t>
            </a:r>
            <a:endParaRPr sz="1500" b="0" i="0" u="none" strike="noStrike" cap="none">
              <a:solidFill>
                <a:srgbClr val="1F497D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29" name="Google Shape;329;p31"/>
          <p:cNvSpPr/>
          <p:nvPr/>
        </p:nvSpPr>
        <p:spPr>
          <a:xfrm>
            <a:off x="812052" y="4307975"/>
            <a:ext cx="660900" cy="280200"/>
          </a:xfrm>
          <a:prstGeom prst="rect">
            <a:avLst/>
          </a:prstGeom>
          <a:solidFill>
            <a:srgbClr val="E3F2FB"/>
          </a:solidFill>
          <a:ln w="19050" cap="flat" cmpd="sng">
            <a:solidFill>
              <a:srgbClr val="38A0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31"/>
          <p:cNvSpPr txBox="1"/>
          <p:nvPr/>
        </p:nvSpPr>
        <p:spPr>
          <a:xfrm>
            <a:off x="833947" y="4240315"/>
            <a:ext cx="660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0" i="0" u="none" strike="noStrike" cap="none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2010</a:t>
            </a:r>
            <a:endParaRPr sz="1500" b="0" i="0" u="none" strike="noStrike" cap="none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31" name="Google Shape;331;p31"/>
          <p:cNvSpPr txBox="1"/>
          <p:nvPr/>
        </p:nvSpPr>
        <p:spPr>
          <a:xfrm>
            <a:off x="2759679" y="4240956"/>
            <a:ext cx="1909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0" i="0" u="none" strike="noStrike" cap="none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2,6% </a:t>
            </a:r>
            <a:r>
              <a:rPr lang="ru" sz="12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выпускников</a:t>
            </a:r>
            <a:endParaRPr sz="1200" b="0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32" name="Google Shape;332;p31"/>
          <p:cNvCxnSpPr/>
          <p:nvPr/>
        </p:nvCxnSpPr>
        <p:spPr>
          <a:xfrm>
            <a:off x="811450" y="3102806"/>
            <a:ext cx="37137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3" name="Google Shape;333;p31"/>
          <p:cNvSpPr/>
          <p:nvPr/>
        </p:nvSpPr>
        <p:spPr>
          <a:xfrm>
            <a:off x="5037250" y="1226750"/>
            <a:ext cx="3713700" cy="3630900"/>
          </a:xfrm>
          <a:prstGeom prst="rect">
            <a:avLst/>
          </a:prstGeom>
          <a:noFill/>
          <a:ln w="19050" cap="flat" cmpd="sng">
            <a:solidFill>
              <a:srgbClr val="38A0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31"/>
          <p:cNvSpPr/>
          <p:nvPr/>
        </p:nvSpPr>
        <p:spPr>
          <a:xfrm>
            <a:off x="4945549" y="1079550"/>
            <a:ext cx="3438600" cy="33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31"/>
          <p:cNvSpPr txBox="1"/>
          <p:nvPr/>
        </p:nvSpPr>
        <p:spPr>
          <a:xfrm>
            <a:off x="5163775" y="1408550"/>
            <a:ext cx="3438600" cy="13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Москвичи</a:t>
            </a:r>
            <a:r>
              <a:rPr lang="ru" sz="13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— основа национальной команды на международных олимпиадах</a:t>
            </a:r>
            <a:endParaRPr sz="1300" b="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endParaRPr sz="100" b="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2010 г. - 10 медалей (3 золотых и 7 серебряных)</a:t>
            </a:r>
            <a:endParaRPr sz="1000" b="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2022 г. - 19 медалей (12 золотых и 7 серебряных</a:t>
            </a:r>
            <a:r>
              <a:rPr lang="ru" sz="1000" b="0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) </a:t>
            </a:r>
            <a:endParaRPr sz="900" b="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6" name="Google Shape;336;p31"/>
          <p:cNvSpPr txBox="1"/>
          <p:nvPr/>
        </p:nvSpPr>
        <p:spPr>
          <a:xfrm>
            <a:off x="4974600" y="1000800"/>
            <a:ext cx="3409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 b="0" i="0" u="none" strike="noStrike" cap="none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Олимпиадное движение</a:t>
            </a:r>
            <a:endParaRPr sz="1800" b="0" i="0" u="none" strike="noStrike" cap="none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37" name="Google Shape;337;p31"/>
          <p:cNvSpPr txBox="1"/>
          <p:nvPr/>
        </p:nvSpPr>
        <p:spPr>
          <a:xfrm>
            <a:off x="5099500" y="2780200"/>
            <a:ext cx="20832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0" i="0" u="none" strike="noStrike" cap="none" dirty="0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 каждой третьей </a:t>
            </a:r>
            <a:r>
              <a:rPr lang="ru" sz="13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школе столицы есть победители и призеры </a:t>
            </a:r>
            <a:r>
              <a:rPr lang="ru" sz="1300" b="0" i="0" u="none" strike="noStrike" cap="none" dirty="0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Всероссийской олимпиады</a:t>
            </a:r>
            <a:endParaRPr sz="1300" b="0" i="0" u="none" strike="noStrike" cap="none" dirty="0">
              <a:solidFill>
                <a:srgbClr val="1F497D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2010 г. - 278 чел.</a:t>
            </a:r>
            <a:endParaRPr sz="1000" b="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2022 г. </a:t>
            </a:r>
            <a:r>
              <a:rPr lang="ru" sz="1000" b="0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- 1 </a:t>
            </a:r>
            <a:r>
              <a:rPr lang="ru" sz="10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317 чел.</a:t>
            </a:r>
            <a:r>
              <a:rPr lang="ru" sz="1000" b="0" i="0" u="none" strike="noStrike" cap="none" dirty="0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endParaRPr sz="1000" b="0" i="0" u="none" strike="noStrike" cap="none" dirty="0">
              <a:solidFill>
                <a:srgbClr val="1F497D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(рост в 5 раз)</a:t>
            </a:r>
            <a:endParaRPr sz="1000" b="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8" name="Google Shape;338;p3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7600" y="2254463"/>
            <a:ext cx="2283899" cy="2892323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/>
              <a:t>19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1934371" y="158050"/>
            <a:ext cx="6505500" cy="7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20" dirty="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КЛЮЧЕВЫЕ ПРИНЦИПЫ И ПРИОРИТЕТЫ </a:t>
            </a:r>
            <a:br>
              <a:rPr lang="ru" sz="1820" dirty="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ru" sz="1820" dirty="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МОСКОВСКОГО ОБРАЗОВАНИЯ</a:t>
            </a:r>
            <a:endParaRPr sz="1820" dirty="0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492236" y="1404762"/>
            <a:ext cx="2427000" cy="13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ru" sz="15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Формульное </a:t>
            </a:r>
            <a:br>
              <a:rPr lang="ru" sz="15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личностно-</a:t>
            </a:r>
            <a:br>
              <a:rPr lang="ru" sz="15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ориентированное </a:t>
            </a:r>
            <a:br>
              <a:rPr lang="ru" sz="15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финансирование</a:t>
            </a:r>
            <a:endParaRPr sz="1500" b="1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350" y="275475"/>
            <a:ext cx="1085474" cy="4988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" name="Google Shape;70;p14"/>
          <p:cNvCxnSpPr/>
          <p:nvPr/>
        </p:nvCxnSpPr>
        <p:spPr>
          <a:xfrm>
            <a:off x="1768445" y="356695"/>
            <a:ext cx="0" cy="334200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2850875" y="1404762"/>
            <a:ext cx="3885000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ru" sz="15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Равнодоступное </a:t>
            </a:r>
            <a:br>
              <a:rPr lang="ru" sz="15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и качественное образование</a:t>
            </a:r>
            <a:r>
              <a:rPr lang="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для каждого ребенка, вне зависимости от района проживания</a:t>
            </a:r>
            <a:endParaRPr sz="1500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7040903" y="1404762"/>
            <a:ext cx="1852500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ru" sz="1500" b="1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Равные возможности</a:t>
            </a:r>
            <a:r>
              <a:rPr lang="ru" sz="150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ru" sz="150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для каждой </a:t>
            </a:r>
            <a:br>
              <a:rPr lang="ru" sz="150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школы</a:t>
            </a:r>
            <a:endParaRPr sz="150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950" y="1070564"/>
            <a:ext cx="334200" cy="33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9283" y="1070564"/>
            <a:ext cx="334200" cy="33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4711" y="1070564"/>
            <a:ext cx="334200" cy="33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100" y="2249025"/>
            <a:ext cx="3007476" cy="28944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3760930" y="2571750"/>
            <a:ext cx="41430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0" i="0" u="none" strike="noStrike" cap="none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За 6 лет финансирование отрасли увеличилось почти в 2 раза</a:t>
            </a:r>
            <a:endParaRPr sz="1500" b="0" i="0" u="none" strike="noStrike" cap="none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6803250" y="3188633"/>
            <a:ext cx="1852500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0" i="0" u="none" strike="noStrike" cap="none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521,4</a:t>
            </a:r>
            <a:r>
              <a:rPr lang="ru" sz="12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млрд рублей</a:t>
            </a:r>
            <a:endParaRPr sz="1200" b="0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6803250" y="3769547"/>
            <a:ext cx="1852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0" i="0" u="none" strike="noStrike" cap="none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445,2</a:t>
            </a:r>
            <a:r>
              <a:rPr lang="ru" sz="12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млрд рублей</a:t>
            </a:r>
            <a:endParaRPr sz="1200" b="0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3844285" y="4138394"/>
            <a:ext cx="4251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больше чем в предыдущем году на 35,1 млрд рублей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6804293" y="4336823"/>
            <a:ext cx="1852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0" i="0" u="none" strike="noStrike" cap="none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287,6</a:t>
            </a:r>
            <a:r>
              <a:rPr lang="ru" sz="12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млрд рублей</a:t>
            </a:r>
            <a:endParaRPr sz="1200" b="0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/>
              <a:t>2</a:t>
            </a:fld>
            <a:endParaRPr/>
          </a:p>
        </p:txBody>
      </p:sp>
      <p:pic>
        <p:nvPicPr>
          <p:cNvPr id="83" name="Google Shape;83;p14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4285" y="3211818"/>
            <a:ext cx="2853755" cy="37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5331" y="3854096"/>
            <a:ext cx="2064030" cy="314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4022" y="4459222"/>
            <a:ext cx="1439399" cy="32758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4"/>
          <p:cNvSpPr txBox="1"/>
          <p:nvPr/>
        </p:nvSpPr>
        <p:spPr>
          <a:xfrm>
            <a:off x="3808625" y="3502901"/>
            <a:ext cx="3941175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больше чем в предыдущем году на 76,2 млрд рублей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2"/>
          <p:cNvSpPr txBox="1">
            <a:spLocks noGrp="1"/>
          </p:cNvSpPr>
          <p:nvPr>
            <p:ph type="title"/>
          </p:nvPr>
        </p:nvSpPr>
        <p:spPr>
          <a:xfrm>
            <a:off x="1934375" y="296328"/>
            <a:ext cx="70632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2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УЧАСТИЕ В МЕЖДУНАРОДНЫХ СОСТЯЗАНИЯХ </a:t>
            </a:r>
            <a:endParaRPr sz="1820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345" name="Google Shape;345;p3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350" y="275475"/>
            <a:ext cx="1085474" cy="4988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6" name="Google Shape;346;p32"/>
          <p:cNvCxnSpPr/>
          <p:nvPr/>
        </p:nvCxnSpPr>
        <p:spPr>
          <a:xfrm>
            <a:off x="1768445" y="356695"/>
            <a:ext cx="0" cy="334200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7" name="Google Shape;347;p32"/>
          <p:cNvSpPr txBox="1"/>
          <p:nvPr/>
        </p:nvSpPr>
        <p:spPr>
          <a:xfrm>
            <a:off x="1502950" y="1711850"/>
            <a:ext cx="1808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Международное </a:t>
            </a:r>
            <a:b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исследование </a:t>
            </a:r>
            <a:b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PISA-2018</a:t>
            </a:r>
            <a:endParaRPr sz="1300" b="0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8" name="Google Shape;348;p32"/>
          <p:cNvSpPr txBox="1"/>
          <p:nvPr/>
        </p:nvSpPr>
        <p:spPr>
          <a:xfrm>
            <a:off x="512350" y="1058825"/>
            <a:ext cx="7836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0" i="0" u="none" strike="noStrike" cap="none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Москва — в пятерке мировых лидеров по качеству образования</a:t>
            </a:r>
            <a:endParaRPr sz="1600" b="0" i="0" u="none" strike="noStrike" cap="none">
              <a:solidFill>
                <a:srgbClr val="1F497D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49" name="Google Shape;349;p32"/>
          <p:cNvSpPr txBox="1"/>
          <p:nvPr/>
        </p:nvSpPr>
        <p:spPr>
          <a:xfrm>
            <a:off x="4084144" y="1711850"/>
            <a:ext cx="1808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Международное </a:t>
            </a:r>
            <a:b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исследование </a:t>
            </a:r>
            <a:b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ICILS-2018</a:t>
            </a:r>
            <a:endParaRPr sz="1300" b="0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0" name="Google Shape;350;p32"/>
          <p:cNvSpPr txBox="1"/>
          <p:nvPr/>
        </p:nvSpPr>
        <p:spPr>
          <a:xfrm>
            <a:off x="6903552" y="1711850"/>
            <a:ext cx="1808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Международное </a:t>
            </a:r>
            <a:b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исследование </a:t>
            </a:r>
            <a:b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TIMSS-2019</a:t>
            </a:r>
            <a:endParaRPr sz="1300" b="0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1" name="Google Shape;351;p3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2519" y="1809369"/>
            <a:ext cx="701349" cy="580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2904" y="1753525"/>
            <a:ext cx="658337" cy="65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2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861" y="1670077"/>
            <a:ext cx="1005226" cy="735474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2"/>
          <p:cNvSpPr txBox="1"/>
          <p:nvPr/>
        </p:nvSpPr>
        <p:spPr>
          <a:xfrm>
            <a:off x="524225" y="2672600"/>
            <a:ext cx="2046600" cy="11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0" i="0" u="none" strike="noStrike" cap="none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 место в мире</a:t>
            </a:r>
            <a:br>
              <a:rPr lang="ru" sz="1500" b="0" i="0" u="none" strike="noStrike" cap="none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по естествознанию </a:t>
            </a:r>
            <a:b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среди учеников </a:t>
            </a:r>
            <a:b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4-х классов</a:t>
            </a:r>
            <a:endParaRPr sz="1300" b="0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5" name="Google Shape;355;p32"/>
          <p:cNvSpPr txBox="1"/>
          <p:nvPr/>
        </p:nvSpPr>
        <p:spPr>
          <a:xfrm>
            <a:off x="2746763" y="2672600"/>
            <a:ext cx="2431200" cy="11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0" i="0" u="none" strike="noStrike" cap="none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 место</a:t>
            </a:r>
            <a:br>
              <a:rPr lang="ru" sz="1500" b="0" i="0" u="none" strike="noStrike" cap="none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по компьютерной</a:t>
            </a:r>
            <a:b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и информационной</a:t>
            </a:r>
            <a:b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грамотности</a:t>
            </a:r>
            <a:endParaRPr sz="1300" b="0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6" name="Google Shape;356;p32"/>
          <p:cNvSpPr txBox="1"/>
          <p:nvPr/>
        </p:nvSpPr>
        <p:spPr>
          <a:xfrm>
            <a:off x="5011379" y="2672600"/>
            <a:ext cx="1652100" cy="8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0" i="0" u="none" strike="noStrike" cap="none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 место</a:t>
            </a:r>
            <a:br>
              <a:rPr lang="ru" sz="1500" b="0" i="0" u="none" strike="noStrike" cap="none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по финансовой</a:t>
            </a:r>
            <a:b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грамотности</a:t>
            </a:r>
            <a:endParaRPr sz="1300" b="0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7" name="Google Shape;357;p32"/>
          <p:cNvSpPr txBox="1"/>
          <p:nvPr/>
        </p:nvSpPr>
        <p:spPr>
          <a:xfrm>
            <a:off x="6865470" y="2672600"/>
            <a:ext cx="1652100" cy="8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0" i="0" u="none" strike="noStrike" cap="none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3 место</a:t>
            </a:r>
            <a:br>
              <a:rPr lang="ru" sz="1500" b="0" i="0" u="none" strike="noStrike" cap="none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по читательской</a:t>
            </a:r>
            <a:b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грамотности</a:t>
            </a:r>
            <a:endParaRPr sz="1300" b="0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58" name="Google Shape;358;p32"/>
          <p:cNvCxnSpPr/>
          <p:nvPr/>
        </p:nvCxnSpPr>
        <p:spPr>
          <a:xfrm>
            <a:off x="2570825" y="2815106"/>
            <a:ext cx="0" cy="8697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9" name="Google Shape;359;p32"/>
          <p:cNvCxnSpPr/>
          <p:nvPr/>
        </p:nvCxnSpPr>
        <p:spPr>
          <a:xfrm>
            <a:off x="4847933" y="2815106"/>
            <a:ext cx="0" cy="8697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0" name="Google Shape;360;p32"/>
          <p:cNvCxnSpPr/>
          <p:nvPr/>
        </p:nvCxnSpPr>
        <p:spPr>
          <a:xfrm>
            <a:off x="6711613" y="2793056"/>
            <a:ext cx="0" cy="8697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1" name="Google Shape;361;p32"/>
          <p:cNvSpPr txBox="1"/>
          <p:nvPr/>
        </p:nvSpPr>
        <p:spPr>
          <a:xfrm>
            <a:off x="521964" y="3882539"/>
            <a:ext cx="2046600" cy="8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0" i="0" u="none" strike="noStrike" cap="none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5 место в мире</a:t>
            </a:r>
            <a:br>
              <a:rPr lang="ru" sz="1500" b="0" i="0" u="none" strike="noStrike" cap="none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по математической</a:t>
            </a:r>
            <a:b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грамотности</a:t>
            </a:r>
            <a:endParaRPr sz="1300" b="0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2" name="Google Shape;362;p32"/>
          <p:cNvSpPr txBox="1"/>
          <p:nvPr/>
        </p:nvSpPr>
        <p:spPr>
          <a:xfrm>
            <a:off x="2744500" y="3882550"/>
            <a:ext cx="2710500" cy="8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0" i="0" u="none" strike="noStrike" cap="none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4 место в мире</a:t>
            </a:r>
            <a:br>
              <a:rPr lang="ru" sz="1500" b="0" i="0" u="none" strike="noStrike" cap="none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по естествознанию</a:t>
            </a:r>
            <a:b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среди учеников 8-х классов</a:t>
            </a:r>
            <a:endParaRPr sz="1300" b="0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63" name="Google Shape;363;p32"/>
          <p:cNvCxnSpPr/>
          <p:nvPr/>
        </p:nvCxnSpPr>
        <p:spPr>
          <a:xfrm>
            <a:off x="2568564" y="4025045"/>
            <a:ext cx="0" cy="6300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64" name="Google Shape;364;p32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4261" y="3783200"/>
            <a:ext cx="3550611" cy="13653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/>
              <a:t>20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3"/>
          <p:cNvSpPr txBox="1">
            <a:spLocks noGrp="1"/>
          </p:cNvSpPr>
          <p:nvPr>
            <p:ph type="title"/>
          </p:nvPr>
        </p:nvSpPr>
        <p:spPr>
          <a:xfrm>
            <a:off x="2124800" y="281142"/>
            <a:ext cx="58530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2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МАССОВОЕ КАЧЕСТВЕННОЕ ОБРАЗОВАНИЕ </a:t>
            </a:r>
            <a:endParaRPr sz="1820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371" name="Google Shape;371;p33"/>
          <p:cNvGrpSpPr/>
          <p:nvPr/>
        </p:nvGrpSpPr>
        <p:grpSpPr>
          <a:xfrm>
            <a:off x="594938" y="336286"/>
            <a:ext cx="1304400" cy="388618"/>
            <a:chOff x="2506138" y="481025"/>
            <a:chExt cx="1304400" cy="388618"/>
          </a:xfrm>
        </p:grpSpPr>
        <p:sp>
          <p:nvSpPr>
            <p:cNvPr id="372" name="Google Shape;372;p33"/>
            <p:cNvSpPr/>
            <p:nvPr/>
          </p:nvSpPr>
          <p:spPr>
            <a:xfrm>
              <a:off x="2506138" y="484743"/>
              <a:ext cx="1304400" cy="384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3"/>
            <p:cNvSpPr txBox="1"/>
            <p:nvPr/>
          </p:nvSpPr>
          <p:spPr>
            <a:xfrm>
              <a:off x="2526250" y="481025"/>
              <a:ext cx="12714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ru" sz="1300" b="0" i="0" u="none" strike="noStrike" cap="none" dirty="0">
                  <a:solidFill>
                    <a:srgbClr val="666666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логотип ОО</a:t>
              </a:r>
              <a:endParaRPr sz="1300" b="0" i="0" u="none" strike="noStrike" cap="none" dirty="0">
                <a:solidFill>
                  <a:srgbClr val="66666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sp>
        <p:nvSpPr>
          <p:cNvPr id="376" name="Google Shape;376;p33"/>
          <p:cNvSpPr txBox="1"/>
          <p:nvPr/>
        </p:nvSpPr>
        <p:spPr>
          <a:xfrm>
            <a:off x="405175" y="1194150"/>
            <a:ext cx="8422200" cy="392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●"/>
            </a:pP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Доля выпускников, набравших по итогам ЕГЭ в 2021/2022 уч. г. по трем предметам </a:t>
            </a:r>
            <a:r>
              <a:rPr lang="ru" sz="1500" b="0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до 220 баллов, – </a:t>
            </a:r>
            <a:r>
              <a:rPr lang="ru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40</a:t>
            </a:r>
            <a:r>
              <a:rPr lang="ru" sz="1500" b="1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% ( в 2020/2021 – 16%).</a:t>
            </a:r>
          </a:p>
          <a:p>
            <a:pPr marL="1333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</a:pPr>
            <a:endParaRPr sz="1500" b="1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323850">
              <a:spcBef>
                <a:spcPts val="1000"/>
              </a:spcBef>
              <a:buClr>
                <a:schemeClr val="dk2"/>
              </a:buClr>
              <a:buSzPts val="1500"/>
              <a:buFont typeface="Montserrat"/>
              <a:buChar char="●"/>
            </a:pP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Доля выпускников, набравших по итогам ЕГЭ в 2021/2022 уч. г. по трем предметам </a:t>
            </a:r>
            <a:r>
              <a:rPr lang="ru" sz="1500" b="0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от </a:t>
            </a: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220 до 249 </a:t>
            </a:r>
            <a:r>
              <a:rPr lang="ru" sz="1500" b="0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баллов, –  </a:t>
            </a:r>
            <a:r>
              <a:rPr lang="ru" sz="1500" b="1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15 % (</a:t>
            </a:r>
            <a:r>
              <a:rPr lang="ru-RU" sz="15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в </a:t>
            </a:r>
            <a:r>
              <a:rPr lang="ru-RU" sz="15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2020/2021 – </a:t>
            </a:r>
            <a:r>
              <a:rPr lang="ru-RU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22 %).</a:t>
            </a:r>
          </a:p>
          <a:p>
            <a:pPr marL="133350">
              <a:spcBef>
                <a:spcPts val="1000"/>
              </a:spcBef>
              <a:buClr>
                <a:schemeClr val="dk2"/>
              </a:buClr>
              <a:buSzPts val="1500"/>
            </a:pPr>
            <a:endParaRPr sz="1500" b="1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>
              <a:buClr>
                <a:srgbClr val="595959"/>
              </a:buClr>
              <a:buSzPts val="1500"/>
              <a:buFont typeface="Montserrat"/>
              <a:buChar char="●"/>
            </a:pP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Доля выпускников, набравших по итогам ЕГЭ в 2021/2022 уч. г. по трем предметам от 250 и более </a:t>
            </a:r>
            <a:r>
              <a:rPr lang="ru" sz="1500" b="0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баллов, – </a:t>
            </a:r>
            <a:r>
              <a:rPr lang="ru" sz="1500" b="1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7 % (</a:t>
            </a:r>
            <a:r>
              <a:rPr lang="ru-RU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в </a:t>
            </a:r>
            <a:r>
              <a:rPr lang="ru-RU" sz="15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2020/2021 – </a:t>
            </a:r>
            <a:r>
              <a:rPr lang="ru-RU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7 %).</a:t>
            </a:r>
          </a:p>
          <a:p>
            <a:pPr marL="133350" lvl="0">
              <a:buClr>
                <a:srgbClr val="595959"/>
              </a:buClr>
              <a:buSzPts val="1500"/>
            </a:pPr>
            <a:endParaRPr sz="1500" b="1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>
              <a:buClr>
                <a:srgbClr val="595959"/>
              </a:buClr>
              <a:buSzPts val="1500"/>
              <a:buFont typeface="Montserrat"/>
              <a:buChar char="●"/>
            </a:pP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Менее 160 баллов </a:t>
            </a:r>
            <a:r>
              <a:rPr lang="ru" sz="1500" b="0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набрали </a:t>
            </a:r>
            <a:r>
              <a:rPr lang="ru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38</a:t>
            </a:r>
            <a:r>
              <a:rPr lang="ru" sz="1500" b="1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% (</a:t>
            </a:r>
            <a:r>
              <a:rPr lang="ru-RU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в </a:t>
            </a:r>
            <a:r>
              <a:rPr lang="ru-RU" sz="15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2020/2021 – </a:t>
            </a:r>
            <a:r>
              <a:rPr lang="ru-RU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55 %).</a:t>
            </a:r>
          </a:p>
          <a:p>
            <a:pPr marL="457200" lvl="0" indent="-323850">
              <a:buClr>
                <a:srgbClr val="595959"/>
              </a:buClr>
              <a:buSzPts val="1500"/>
              <a:buFont typeface="Montserrat"/>
              <a:buChar char="●"/>
            </a:pPr>
            <a:endParaRPr lang="ru-RU" sz="1500" b="1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just">
              <a:spcBef>
                <a:spcPts val="1000"/>
              </a:spcBef>
              <a:spcAft>
                <a:spcPts val="1000"/>
              </a:spcAft>
              <a:buSzPts val="1500"/>
            </a:pPr>
            <a:r>
              <a:rPr lang="ru-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Востребованность </a:t>
            </a:r>
            <a:r>
              <a:rPr lang="ru-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выпускников школы является одним из основных объективных и независимых показателей качества образования и </a:t>
            </a:r>
            <a:r>
              <a:rPr lang="ru-RU" sz="1500" dirty="0" err="1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профориентационной</a:t>
            </a:r>
            <a:r>
              <a:rPr lang="ru-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работы ГБОУ Школа № 305.</a:t>
            </a:r>
            <a:endParaRPr sz="1500" b="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7" name="Google Shape;377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/>
              <a:t>21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21" y="250765"/>
            <a:ext cx="1813479" cy="920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4"/>
          <p:cNvSpPr txBox="1">
            <a:spLocks noGrp="1"/>
          </p:cNvSpPr>
          <p:nvPr>
            <p:ph type="title"/>
          </p:nvPr>
        </p:nvSpPr>
        <p:spPr>
          <a:xfrm>
            <a:off x="2124800" y="281142"/>
            <a:ext cx="58530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2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МАССОВОЕ КАЧЕСТВЕННОЕ ОБРАЗОВАНИЕ </a:t>
            </a:r>
            <a:endParaRPr sz="1820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383" name="Google Shape;383;p34"/>
          <p:cNvGrpSpPr/>
          <p:nvPr/>
        </p:nvGrpSpPr>
        <p:grpSpPr>
          <a:xfrm>
            <a:off x="594938" y="336286"/>
            <a:ext cx="1304400" cy="388618"/>
            <a:chOff x="2506138" y="481025"/>
            <a:chExt cx="1304400" cy="388618"/>
          </a:xfrm>
        </p:grpSpPr>
        <p:sp>
          <p:nvSpPr>
            <p:cNvPr id="384" name="Google Shape;384;p34"/>
            <p:cNvSpPr/>
            <p:nvPr/>
          </p:nvSpPr>
          <p:spPr>
            <a:xfrm>
              <a:off x="2506138" y="484743"/>
              <a:ext cx="1304400" cy="384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4"/>
            <p:cNvSpPr txBox="1"/>
            <p:nvPr/>
          </p:nvSpPr>
          <p:spPr>
            <a:xfrm>
              <a:off x="2526250" y="481025"/>
              <a:ext cx="12714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ru" sz="1300" b="0" i="0" u="none" strike="noStrike" cap="none" dirty="0">
                  <a:solidFill>
                    <a:srgbClr val="666666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логотип ОО</a:t>
              </a:r>
              <a:endParaRPr sz="1300" b="0" i="0" u="none" strike="noStrike" cap="none" dirty="0">
                <a:solidFill>
                  <a:srgbClr val="66666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sp>
        <p:nvSpPr>
          <p:cNvPr id="388" name="Google Shape;388;p34"/>
          <p:cNvSpPr txBox="1"/>
          <p:nvPr/>
        </p:nvSpPr>
        <p:spPr>
          <a:xfrm>
            <a:off x="364273" y="1194150"/>
            <a:ext cx="4802459" cy="3544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33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</a:pP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Результаты участия в олимпиадном </a:t>
            </a:r>
            <a:r>
              <a:rPr lang="ru" sz="1500" b="0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движении</a:t>
            </a:r>
            <a:r>
              <a:rPr lang="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: за последние три года у нас </a:t>
            </a:r>
            <a:r>
              <a:rPr lang="ru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два</a:t>
            </a:r>
            <a:r>
              <a:rPr lang="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призера регионального этапа ВсОШ, </a:t>
            </a:r>
            <a:r>
              <a:rPr lang="ru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два</a:t>
            </a:r>
            <a:r>
              <a:rPr lang="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призера заключительного этапа МОШ.</a:t>
            </a:r>
          </a:p>
          <a:p>
            <a:pPr marL="1333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</a:pPr>
            <a:r>
              <a:rPr lang="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Результаты участия в значимых научно-практических конференциях:</a:t>
            </a:r>
          </a:p>
          <a:p>
            <a:pPr marL="419100" lvl="0" indent="-285750">
              <a:buClr>
                <a:schemeClr val="dk2"/>
              </a:buClr>
              <a:buSzPts val="1500"/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конференции </a:t>
            </a:r>
            <a:r>
              <a:rPr lang="ru-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«Наука для жизни</a:t>
            </a:r>
            <a:r>
              <a:rPr lang="ru-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», направление </a:t>
            </a:r>
            <a:r>
              <a:rPr lang="ru-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«Мегаполис как пространство успеха и социальной ответственности» </a:t>
            </a:r>
            <a:r>
              <a:rPr lang="ru-RU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1 призер и 9 участников </a:t>
            </a:r>
            <a:r>
              <a:rPr lang="ru-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заключительного этапа;</a:t>
            </a:r>
          </a:p>
          <a:p>
            <a:pPr marL="419100" lvl="0" indent="-285750">
              <a:buClr>
                <a:schemeClr val="dk2"/>
              </a:buClr>
              <a:buSzPts val="1500"/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чемпионат </a:t>
            </a:r>
            <a:r>
              <a:rPr lang="ru-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по триатлону лидерских </a:t>
            </a:r>
            <a:r>
              <a:rPr lang="ru-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навыков</a:t>
            </a:r>
            <a:r>
              <a:rPr lang="ru-RU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: 2 призера и 4 победителя.</a:t>
            </a:r>
            <a:endParaRPr lang="ru-RU" sz="1500" b="1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9" name="Google Shape;389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/>
              <a:t>22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035" y="260898"/>
            <a:ext cx="1816765" cy="9205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518" y="1194150"/>
            <a:ext cx="2983940" cy="3469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5"/>
          <p:cNvSpPr txBox="1">
            <a:spLocks noGrp="1"/>
          </p:cNvSpPr>
          <p:nvPr>
            <p:ph type="title"/>
          </p:nvPr>
        </p:nvSpPr>
        <p:spPr>
          <a:xfrm>
            <a:off x="1934375" y="296328"/>
            <a:ext cx="56373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2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НОВЫЙ ФОРМАТ ПОДГОТОВКИ К ЕГЭ</a:t>
            </a:r>
            <a:endParaRPr sz="1820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395" name="Google Shape;395;p3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350" y="275475"/>
            <a:ext cx="1085474" cy="4988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6" name="Google Shape;396;p35"/>
          <p:cNvCxnSpPr/>
          <p:nvPr/>
        </p:nvCxnSpPr>
        <p:spPr>
          <a:xfrm>
            <a:off x="1768445" y="356695"/>
            <a:ext cx="0" cy="334200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7" name="Google Shape;397;p35"/>
          <p:cNvSpPr txBox="1"/>
          <p:nvPr/>
        </p:nvSpPr>
        <p:spPr>
          <a:xfrm>
            <a:off x="512350" y="966387"/>
            <a:ext cx="8192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0" i="0" u="none" strike="noStrike" cap="none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Точечная подготовка к ЕГЭ в школе </a:t>
            </a:r>
            <a:endParaRPr sz="1500" b="0" i="0" u="none" strike="noStrike" cap="none">
              <a:solidFill>
                <a:srgbClr val="1F497D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98" name="Google Shape;398;p35"/>
          <p:cNvSpPr txBox="1"/>
          <p:nvPr/>
        </p:nvSpPr>
        <p:spPr>
          <a:xfrm>
            <a:off x="317300" y="1489625"/>
            <a:ext cx="4948800" cy="3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300"/>
              <a:buFont typeface="Montserrat"/>
              <a:buChar char="●"/>
            </a:pPr>
            <a: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Подготовка к экзаменам в группах с ребятами со схожим уровнем знаний и нацеленностью на результат ЕГЭ</a:t>
            </a:r>
            <a:endParaRPr sz="1300" b="0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497D"/>
              </a:buClr>
              <a:buSzPts val="1300"/>
              <a:buFont typeface="Montserrat"/>
              <a:buChar char="●"/>
            </a:pPr>
            <a: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Отработка именно тех заданий, которые вызывают у ребят трудности </a:t>
            </a:r>
            <a:endParaRPr sz="1300" b="0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497D"/>
              </a:buClr>
              <a:buSzPts val="1300"/>
              <a:buFont typeface="Montserrat"/>
              <a:buChar char="●"/>
            </a:pPr>
            <a: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Проведены единые контрольные работы по всем предметам </a:t>
            </a:r>
            <a:endParaRPr sz="1300" b="0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497D"/>
              </a:buClr>
              <a:buSzPts val="1300"/>
              <a:buFont typeface="Montserrat"/>
              <a:buChar char="●"/>
            </a:pPr>
            <a: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Подготовлен материал для одиннадцатиклассников школ, участников проекта, для подготовки по всем заданиям ЕГЭ</a:t>
            </a:r>
            <a:endParaRPr sz="1300" b="0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1F497D"/>
              </a:buClr>
              <a:buSzPts val="1300"/>
              <a:buFont typeface="Montserrat"/>
              <a:buChar char="●"/>
            </a:pPr>
            <a: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Учителя, участники проекта, постоянно повышают уровень квалификации на курсах повышения квалификации </a:t>
            </a:r>
            <a:endParaRPr sz="1300" b="0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9" name="Google Shape;399;p3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5575" y="1381875"/>
            <a:ext cx="5048426" cy="378045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/>
              <a:t>23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5" name="Google Shape;405;p36"/>
          <p:cNvCxnSpPr/>
          <p:nvPr/>
        </p:nvCxnSpPr>
        <p:spPr>
          <a:xfrm>
            <a:off x="2174971" y="356695"/>
            <a:ext cx="0" cy="33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06" name="Google Shape;406;p36"/>
          <p:cNvGrpSpPr/>
          <p:nvPr/>
        </p:nvGrpSpPr>
        <p:grpSpPr>
          <a:xfrm>
            <a:off x="594938" y="336286"/>
            <a:ext cx="1304400" cy="388618"/>
            <a:chOff x="2506138" y="481025"/>
            <a:chExt cx="1304400" cy="388618"/>
          </a:xfrm>
        </p:grpSpPr>
        <p:sp>
          <p:nvSpPr>
            <p:cNvPr id="407" name="Google Shape;407;p36"/>
            <p:cNvSpPr/>
            <p:nvPr/>
          </p:nvSpPr>
          <p:spPr>
            <a:xfrm>
              <a:off x="2506138" y="484743"/>
              <a:ext cx="1304400" cy="384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6"/>
            <p:cNvSpPr txBox="1"/>
            <p:nvPr/>
          </p:nvSpPr>
          <p:spPr>
            <a:xfrm>
              <a:off x="2526250" y="481025"/>
              <a:ext cx="12714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ru" sz="1300" b="0" i="0" u="none" strike="noStrike" cap="none" dirty="0">
                  <a:solidFill>
                    <a:srgbClr val="666666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логотип ОО</a:t>
              </a:r>
              <a:endParaRPr sz="1300" b="0" i="0" u="none" strike="noStrike" cap="none" dirty="0">
                <a:solidFill>
                  <a:srgbClr val="66666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sp>
        <p:nvSpPr>
          <p:cNvPr id="411" name="Google Shape;411;p36"/>
          <p:cNvSpPr txBox="1"/>
          <p:nvPr/>
        </p:nvSpPr>
        <p:spPr>
          <a:xfrm>
            <a:off x="453546" y="1256862"/>
            <a:ext cx="8385654" cy="3647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ГБОУ Школа № 305 </a:t>
            </a:r>
            <a:r>
              <a:rPr lang="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вошла в состав участников пилотного проекта по созданию дополнительных условий повышения качества подготовки к государственной итоговой аттестации выпускников 11-х классов.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В рамках проекта каждый обучающийся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получил гибкий учебный график;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SzPts val="1500"/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сфокусировался на </a:t>
            </a:r>
            <a:r>
              <a:rPr lang="ru-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выбранных предметах для ЕГЭ во втором </a:t>
            </a:r>
            <a:r>
              <a:rPr lang="ru-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полугодии;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SzPts val="1500"/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готовился </a:t>
            </a:r>
            <a:r>
              <a:rPr lang="ru-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к экзаменам в группах вместе с ребятами по схожему уровню </a:t>
            </a:r>
            <a:r>
              <a:rPr lang="ru-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знаний;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SzPts val="1500"/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освоил все программы по непрофильным предметам до конца </a:t>
            </a:r>
            <a:r>
              <a:rPr lang="ru-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января;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SzPts val="1500"/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получил </a:t>
            </a:r>
            <a:r>
              <a:rPr lang="ru-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все необходимые знания и практические навыки для сдачи ЕГЭ по всем выбранным предметам прямо в </a:t>
            </a:r>
            <a:r>
              <a:rPr lang="ru-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школе</a:t>
            </a:r>
            <a:r>
              <a:rPr lang="ru-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lang="ru-RU" sz="1500" dirty="0" smtClean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2" name="Google Shape;412;p36"/>
          <p:cNvSpPr txBox="1">
            <a:spLocks noGrp="1"/>
          </p:cNvSpPr>
          <p:nvPr>
            <p:ph type="title"/>
          </p:nvPr>
        </p:nvSpPr>
        <p:spPr>
          <a:xfrm>
            <a:off x="2365650" y="301725"/>
            <a:ext cx="63429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2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ИЗМЕНЕНИЕ ФОРМАТА ПОДГОТОВКИ К ЕГЭ </a:t>
            </a:r>
            <a:endParaRPr sz="1820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13" name="Google Shape;413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/>
              <a:t>24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46" y="210064"/>
            <a:ext cx="1816765" cy="920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7"/>
          <p:cNvSpPr txBox="1">
            <a:spLocks noGrp="1"/>
          </p:cNvSpPr>
          <p:nvPr>
            <p:ph type="title"/>
          </p:nvPr>
        </p:nvSpPr>
        <p:spPr>
          <a:xfrm>
            <a:off x="1934375" y="287685"/>
            <a:ext cx="63804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2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ГОРОДСКИЕ ПРОЕКТЫ В СФЕРЕ ВОСПИТАНИЯ</a:t>
            </a:r>
            <a:endParaRPr sz="1820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419" name="Google Shape;419;p3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350" y="275475"/>
            <a:ext cx="1085474" cy="4988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0" name="Google Shape;420;p37"/>
          <p:cNvCxnSpPr/>
          <p:nvPr/>
        </p:nvCxnSpPr>
        <p:spPr>
          <a:xfrm>
            <a:off x="1768445" y="356695"/>
            <a:ext cx="0" cy="334200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1" name="Google Shape;421;p37"/>
          <p:cNvSpPr txBox="1"/>
          <p:nvPr/>
        </p:nvSpPr>
        <p:spPr>
          <a:xfrm>
            <a:off x="1037100" y="966875"/>
            <a:ext cx="38973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Церемония поднятия Государственного флага </a:t>
            </a:r>
            <a:br>
              <a:rPr lang="ru" sz="15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Российской Федерации </a:t>
            </a:r>
            <a:br>
              <a:rPr lang="ru" sz="15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и исполнения государственного </a:t>
            </a:r>
            <a:br>
              <a:rPr lang="ru" sz="15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гимна</a:t>
            </a:r>
            <a:r>
              <a:rPr lang="ru" sz="15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(все школы)</a:t>
            </a:r>
            <a:endParaRPr sz="1300" b="0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2" name="Google Shape;422;p37"/>
          <p:cNvSpPr txBox="1"/>
          <p:nvPr/>
        </p:nvSpPr>
        <p:spPr>
          <a:xfrm>
            <a:off x="1037100" y="2639975"/>
            <a:ext cx="33108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Цикл внеурочных занятий </a:t>
            </a:r>
            <a:br>
              <a:rPr lang="ru" sz="15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«Разговоры о важном»</a:t>
            </a:r>
            <a: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(все школы)</a:t>
            </a:r>
            <a:endParaRPr sz="1300" b="0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23" name="Google Shape;423;p3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950" y="1147989"/>
            <a:ext cx="334200" cy="33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900" y="2738919"/>
            <a:ext cx="334200" cy="33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950" y="3909564"/>
            <a:ext cx="334200" cy="33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4900" y="1240914"/>
            <a:ext cx="334200" cy="33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3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3401964"/>
            <a:ext cx="334200" cy="3342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37"/>
          <p:cNvSpPr txBox="1"/>
          <p:nvPr/>
        </p:nvSpPr>
        <p:spPr>
          <a:xfrm>
            <a:off x="1037100" y="3751475"/>
            <a:ext cx="3633300" cy="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Проект «Школьный театр» </a:t>
            </a:r>
            <a: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(более 500 театральных студий)</a:t>
            </a:r>
            <a:endParaRPr sz="1300" b="0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9" name="Google Shape;429;p37"/>
          <p:cNvSpPr txBox="1"/>
          <p:nvPr/>
        </p:nvSpPr>
        <p:spPr>
          <a:xfrm>
            <a:off x="4853275" y="1070575"/>
            <a:ext cx="4132200" cy="17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Сохранение исторической памяти</a:t>
            </a:r>
            <a:r>
              <a:rPr lang="ru" sz="15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(посещение уникальных </a:t>
            </a:r>
            <a:b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экспозиций Музея Победы </a:t>
            </a:r>
            <a:b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«Подвиг народа» и «Битва за Москву»)</a:t>
            </a:r>
            <a:endParaRPr sz="1300" b="0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&gt;150 000 школьников посещают </a:t>
            </a:r>
            <a:b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Музей Победы ежегодно</a:t>
            </a:r>
            <a:endParaRPr sz="1300" b="0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0" name="Google Shape;430;p37"/>
          <p:cNvSpPr txBox="1"/>
          <p:nvPr/>
        </p:nvSpPr>
        <p:spPr>
          <a:xfrm>
            <a:off x="4982200" y="3228575"/>
            <a:ext cx="3633300" cy="11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Российское движение детей и молодежи «Движение первых» </a:t>
            </a:r>
            <a:r>
              <a:rPr lang="ru" sz="13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(активное участие московских школьников)</a:t>
            </a:r>
            <a:endParaRPr sz="1300" b="0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1" name="Google Shape;431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/>
              <a:t>25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6" name="Google Shape;436;p38"/>
          <p:cNvCxnSpPr/>
          <p:nvPr/>
        </p:nvCxnSpPr>
        <p:spPr>
          <a:xfrm>
            <a:off x="2174971" y="356695"/>
            <a:ext cx="0" cy="33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37" name="Google Shape;437;p38"/>
          <p:cNvGrpSpPr/>
          <p:nvPr/>
        </p:nvGrpSpPr>
        <p:grpSpPr>
          <a:xfrm>
            <a:off x="594938" y="336286"/>
            <a:ext cx="1304400" cy="388618"/>
            <a:chOff x="2506138" y="481025"/>
            <a:chExt cx="1304400" cy="388618"/>
          </a:xfrm>
        </p:grpSpPr>
        <p:sp>
          <p:nvSpPr>
            <p:cNvPr id="438" name="Google Shape;438;p38"/>
            <p:cNvSpPr/>
            <p:nvPr/>
          </p:nvSpPr>
          <p:spPr>
            <a:xfrm>
              <a:off x="2506138" y="484743"/>
              <a:ext cx="1304400" cy="384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8"/>
            <p:cNvSpPr txBox="1"/>
            <p:nvPr/>
          </p:nvSpPr>
          <p:spPr>
            <a:xfrm>
              <a:off x="2526250" y="481025"/>
              <a:ext cx="12714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ru" sz="1300" b="0" i="0" u="none" strike="noStrike" cap="none" dirty="0">
                  <a:solidFill>
                    <a:srgbClr val="666666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логотип ОО</a:t>
              </a:r>
              <a:endParaRPr sz="1300" b="0" i="0" u="none" strike="noStrike" cap="none" dirty="0">
                <a:solidFill>
                  <a:srgbClr val="66666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sp>
        <p:nvSpPr>
          <p:cNvPr id="442" name="Google Shape;442;p38"/>
          <p:cNvSpPr txBox="1"/>
          <p:nvPr/>
        </p:nvSpPr>
        <p:spPr>
          <a:xfrm>
            <a:off x="512350" y="1536375"/>
            <a:ext cx="8135700" cy="344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Мероприятия, направленные на увеличение охвата патриотическими проектами</a:t>
            </a:r>
            <a:r>
              <a:rPr lang="ru" sz="1500" b="1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lang="ru" sz="1500" b="1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>
              <a:buSzPts val="1500"/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военно-патриотическая </a:t>
            </a:r>
            <a:r>
              <a:rPr lang="ru-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акция БКСМ (патронаж обелисков</a:t>
            </a:r>
            <a:r>
              <a:rPr lang="ru-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); </a:t>
            </a:r>
          </a:p>
          <a:p>
            <a:pPr marL="285750" lvl="0" indent="-285750">
              <a:buSzPts val="1500"/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с</a:t>
            </a:r>
            <a:r>
              <a:rPr lang="ru-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овместный </a:t>
            </a:r>
            <a:r>
              <a:rPr lang="ru-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проект с ветеранами Алтуфьевского района «Доброе </a:t>
            </a:r>
            <a:r>
              <a:rPr lang="ru-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сердце»;</a:t>
            </a:r>
          </a:p>
          <a:p>
            <a:pPr marL="285750" lvl="0" indent="-285750">
              <a:buSzPts val="1500"/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п</a:t>
            </a:r>
            <a:r>
              <a:rPr lang="ru-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освящение </a:t>
            </a:r>
            <a:r>
              <a:rPr lang="ru-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в </a:t>
            </a:r>
            <a:r>
              <a:rPr lang="ru-RU" sz="1500" dirty="0" err="1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Юнармию</a:t>
            </a:r>
            <a:r>
              <a:rPr lang="ru-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</a:p>
          <a:p>
            <a:pPr marL="285750" lvl="0" indent="-285750">
              <a:buSzPts val="1500"/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у</a:t>
            </a:r>
            <a:r>
              <a:rPr lang="ru-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частие </a:t>
            </a:r>
            <a:r>
              <a:rPr lang="ru-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в военно-патриотической акции «Путь к Победе</a:t>
            </a:r>
            <a:r>
              <a:rPr lang="ru-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»;</a:t>
            </a:r>
          </a:p>
          <a:p>
            <a:pPr marL="285750" lvl="0" indent="-285750">
              <a:buSzPts val="1500"/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отправление </a:t>
            </a:r>
            <a:r>
              <a:rPr lang="ru-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детей в МЦД «Артек</a:t>
            </a:r>
            <a:r>
              <a:rPr lang="ru-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»; </a:t>
            </a:r>
          </a:p>
          <a:p>
            <a:pPr marL="285750" lvl="0" indent="-285750">
              <a:buSzPts val="1500"/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п</a:t>
            </a:r>
            <a:r>
              <a:rPr lang="ru-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осещение экскурсии </a:t>
            </a:r>
            <a:r>
              <a:rPr lang="ru-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«Битва за Москву» в Музее </a:t>
            </a:r>
            <a:r>
              <a:rPr lang="ru-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Победы;</a:t>
            </a:r>
          </a:p>
          <a:p>
            <a:pPr marL="285750" lvl="0" indent="-285750">
              <a:buSzPts val="1500"/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реализация </a:t>
            </a:r>
            <a:r>
              <a:rPr lang="ru-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проекта «Я помощник </a:t>
            </a:r>
            <a:r>
              <a:rPr lang="ru-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полиции» (в </a:t>
            </a:r>
            <a:r>
              <a:rPr lang="ru-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результате 10 выпускников идут на целевое обучение в институт </a:t>
            </a:r>
            <a:r>
              <a:rPr lang="ru-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МВД);</a:t>
            </a:r>
          </a:p>
          <a:p>
            <a:pPr marL="285750" lvl="0" indent="-285750">
              <a:buSzPts val="1500"/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п</a:t>
            </a:r>
            <a:r>
              <a:rPr lang="ru-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атронат </a:t>
            </a:r>
            <a:r>
              <a:rPr lang="ru-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военного музея Героев-участников </a:t>
            </a:r>
            <a:r>
              <a:rPr lang="ru-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горячих </a:t>
            </a:r>
            <a:r>
              <a:rPr lang="ru-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точек войсковой части </a:t>
            </a:r>
            <a:r>
              <a:rPr lang="ru-RU" sz="1500" dirty="0" err="1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Росгвардии</a:t>
            </a:r>
            <a:r>
              <a:rPr lang="ru-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500" b="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3" name="Google Shape;443;p38"/>
          <p:cNvSpPr txBox="1">
            <a:spLocks noGrp="1"/>
          </p:cNvSpPr>
          <p:nvPr>
            <p:ph type="title"/>
          </p:nvPr>
        </p:nvSpPr>
        <p:spPr>
          <a:xfrm>
            <a:off x="2365650" y="301718"/>
            <a:ext cx="5586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2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ВОСПИТАТЕЛЬНАЯ РАБОТА </a:t>
            </a:r>
            <a:endParaRPr sz="1820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44" name="Google Shape;444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/>
              <a:t>26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46" y="287830"/>
            <a:ext cx="1816765" cy="920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2340900" y="158050"/>
            <a:ext cx="6756600" cy="7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2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ОСНОВНЫЕ НАПРАВЛЕНИЯ </a:t>
            </a:r>
            <a:br>
              <a:rPr lang="ru" sz="182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ru" sz="182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РАСХОДОВ БЮДЖЕТА </a:t>
            </a:r>
            <a:endParaRPr sz="1820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1"/>
          </p:nvPr>
        </p:nvSpPr>
        <p:spPr>
          <a:xfrm>
            <a:off x="492224" y="1222150"/>
            <a:ext cx="4079776" cy="323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5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Предоставление образования жителям </a:t>
            </a:r>
            <a:r>
              <a:rPr lang="ru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города</a:t>
            </a:r>
            <a:r>
              <a:rPr lang="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500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en-US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224</a:t>
            </a:r>
            <a:r>
              <a:rPr lang="ru-RU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353</a:t>
            </a:r>
            <a:r>
              <a:rPr lang="ru-RU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594</a:t>
            </a:r>
            <a:r>
              <a:rPr lang="ru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рубл</a:t>
            </a:r>
            <a:r>
              <a:rPr lang="ru-RU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я</a:t>
            </a:r>
            <a:r>
              <a:rPr lang="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– школьное </a:t>
            </a:r>
            <a:r>
              <a:rPr lang="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образование </a:t>
            </a:r>
            <a:endParaRPr sz="1500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ru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122 943 849 рублей</a:t>
            </a:r>
            <a:r>
              <a:rPr lang="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– дошкольное </a:t>
            </a:r>
            <a:r>
              <a:rPr lang="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образование</a:t>
            </a:r>
            <a:endParaRPr sz="1500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SzPts val="1500"/>
              <a:buFont typeface="Montserrat"/>
              <a:buChar char="●"/>
            </a:pPr>
            <a:r>
              <a:rPr lang="ru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9 333 333 рубля</a:t>
            </a:r>
            <a:r>
              <a:rPr lang="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– дополнительное </a:t>
            </a:r>
            <a:r>
              <a:rPr lang="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образование</a:t>
            </a:r>
            <a:endParaRPr sz="1500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3" name="Google Shape;93;p15"/>
          <p:cNvCxnSpPr/>
          <p:nvPr/>
        </p:nvCxnSpPr>
        <p:spPr>
          <a:xfrm>
            <a:off x="2174971" y="356695"/>
            <a:ext cx="0" cy="33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94" name="Google Shape;94;p15"/>
          <p:cNvGrpSpPr/>
          <p:nvPr/>
        </p:nvGrpSpPr>
        <p:grpSpPr>
          <a:xfrm>
            <a:off x="594938" y="336286"/>
            <a:ext cx="1304400" cy="388618"/>
            <a:chOff x="2506138" y="481025"/>
            <a:chExt cx="1304400" cy="388618"/>
          </a:xfrm>
        </p:grpSpPr>
        <p:sp>
          <p:nvSpPr>
            <p:cNvPr id="95" name="Google Shape;95;p15"/>
            <p:cNvSpPr/>
            <p:nvPr/>
          </p:nvSpPr>
          <p:spPr>
            <a:xfrm>
              <a:off x="2506138" y="484743"/>
              <a:ext cx="1304400" cy="384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5"/>
            <p:cNvSpPr txBox="1"/>
            <p:nvPr/>
          </p:nvSpPr>
          <p:spPr>
            <a:xfrm>
              <a:off x="2526250" y="481025"/>
              <a:ext cx="12714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ru" sz="1300" b="0" i="0" u="none" strike="noStrike" cap="none" dirty="0">
                  <a:solidFill>
                    <a:srgbClr val="666666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логотип ОО</a:t>
              </a:r>
              <a:endParaRPr sz="1300" b="0" i="0" u="none" strike="noStrike" cap="none" dirty="0">
                <a:solidFill>
                  <a:srgbClr val="66666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4757250" y="1222149"/>
            <a:ext cx="4161900" cy="30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5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Создание современных условий </a:t>
            </a:r>
            <a:br>
              <a:rPr lang="ru" sz="15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для предоставления </a:t>
            </a:r>
            <a:br>
              <a:rPr lang="ru" sz="15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качественного </a:t>
            </a:r>
            <a:r>
              <a:rPr lang="ru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образования</a:t>
            </a:r>
            <a:r>
              <a:rPr lang="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500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en-US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7 066 613</a:t>
            </a:r>
            <a:r>
              <a:rPr lang="ru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рублей </a:t>
            </a:r>
            <a:r>
              <a:rPr lang="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–</a:t>
            </a:r>
            <a:r>
              <a:rPr lang="ru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оборудование</a:t>
            </a:r>
            <a:r>
              <a:rPr lang="en-US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ru-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проекторы для классов, копировальная техника, ноутбуки, школьный информатор)</a:t>
            </a:r>
            <a:endParaRPr sz="900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ru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5 988 195 рублей </a:t>
            </a:r>
            <a:r>
              <a:rPr lang="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– ремонт </a:t>
            </a:r>
            <a:endParaRPr sz="1500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Montserrat"/>
              <a:buChar char="●"/>
            </a:pPr>
            <a:endParaRPr sz="1500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/>
              <a:t>3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606" y="158050"/>
            <a:ext cx="1709215" cy="906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1934375" y="270392"/>
            <a:ext cx="65055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2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ЕДИНЫЙ НОРМАТИВ ФИНАНСИРОВАНИЯ</a:t>
            </a:r>
            <a:endParaRPr sz="1820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06" name="Google Shape;106;p1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350" y="275475"/>
            <a:ext cx="1085474" cy="4988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6"/>
          <p:cNvCxnSpPr/>
          <p:nvPr/>
        </p:nvCxnSpPr>
        <p:spPr>
          <a:xfrm>
            <a:off x="1768445" y="356695"/>
            <a:ext cx="0" cy="334200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1109950" y="969617"/>
            <a:ext cx="63999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ru" sz="1500" b="1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Равновысокий единый норматив на каждого ученика </a:t>
            </a:r>
            <a:r>
              <a:rPr lang="ru" sz="1200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—</a:t>
            </a:r>
            <a:r>
              <a:rPr lang="ru" sz="1500" b="1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увеличен с 1 января 2023 года </a:t>
            </a:r>
            <a:endParaRPr sz="150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9" name="Google Shape;109;p1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950" y="1053294"/>
            <a:ext cx="453925" cy="45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/>
        </p:nvSpPr>
        <p:spPr>
          <a:xfrm>
            <a:off x="374175" y="1848835"/>
            <a:ext cx="6015600" cy="302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●"/>
            </a:pPr>
            <a:r>
              <a:rPr lang="ru" sz="1200" b="0" i="0" u="none" strike="noStrike" cap="none" dirty="0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1-4 классы —</a:t>
            </a:r>
            <a:r>
              <a:rPr lang="ru" sz="1500" b="0" i="0" u="none" strike="noStrike" cap="none" dirty="0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142 900 рублей </a:t>
            </a:r>
            <a:r>
              <a:rPr lang="ru" sz="12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(рост на 3 900 рублей)</a:t>
            </a:r>
            <a:endParaRPr sz="1200" b="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●"/>
            </a:pPr>
            <a:r>
              <a:rPr lang="ru" sz="12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5-9 классы</a:t>
            </a:r>
            <a:r>
              <a:rPr lang="ru" sz="12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200" b="0" i="0" u="none" strike="noStrike" cap="none" dirty="0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— </a:t>
            </a:r>
            <a:r>
              <a:rPr lang="ru" sz="1500" b="0" i="0" u="none" strike="noStrike" cap="none" dirty="0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163 200 рублей </a:t>
            </a:r>
            <a:r>
              <a:rPr lang="ru" sz="12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(рост на 3 200 рублей)</a:t>
            </a:r>
            <a:endParaRPr sz="1200" b="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●"/>
            </a:pPr>
            <a:r>
              <a:rPr lang="ru" sz="12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10-11 классы</a:t>
            </a:r>
            <a:r>
              <a:rPr lang="ru" sz="12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200" b="0" i="0" u="none" strike="noStrike" cap="none" dirty="0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— </a:t>
            </a:r>
            <a:r>
              <a:rPr lang="ru" sz="1500" b="0" i="0" u="none" strike="noStrike" cap="none" dirty="0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183 500 рублей </a:t>
            </a:r>
            <a:r>
              <a:rPr lang="ru" sz="12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(рост на 3 500 рублей)</a:t>
            </a:r>
            <a:endParaRPr sz="1200" b="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497D"/>
              </a:buClr>
              <a:buSzPts val="1200"/>
              <a:buFont typeface="Montserrat"/>
              <a:buChar char="●"/>
            </a:pPr>
            <a:r>
              <a:rPr lang="ru" sz="12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частные школы </a:t>
            </a:r>
            <a:r>
              <a:rPr lang="ru" sz="1200" b="0" i="0" u="none" strike="noStrike" cap="none" dirty="0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—</a:t>
            </a:r>
            <a:r>
              <a:rPr lang="ru" sz="12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2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повышение аналогично государственным</a:t>
            </a:r>
            <a:endParaRPr sz="1200" b="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497D"/>
              </a:buClr>
              <a:buSzPts val="1200"/>
              <a:buFont typeface="Montserrat"/>
              <a:buChar char="●"/>
            </a:pPr>
            <a:r>
              <a:rPr lang="ru" sz="12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дошкольники</a:t>
            </a:r>
            <a:r>
              <a:rPr lang="ru" sz="12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(группы полного дня) </a:t>
            </a:r>
            <a:r>
              <a:rPr lang="ru" sz="1200" b="0" i="0" u="none" strike="noStrike" cap="none" dirty="0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— </a:t>
            </a:r>
            <a:r>
              <a:rPr lang="ru" sz="1500" b="0" i="0" u="none" strike="noStrike" cap="none" dirty="0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207 600</a:t>
            </a:r>
            <a:r>
              <a:rPr lang="ru" sz="12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4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рублей</a:t>
            </a:r>
            <a:r>
              <a:rPr lang="ru" sz="14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2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" sz="12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2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(рост на 16 600 рублей)</a:t>
            </a:r>
            <a:endParaRPr sz="1200" b="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497D"/>
              </a:buClr>
              <a:buSzPts val="1200"/>
              <a:buFont typeface="Montserrat"/>
              <a:buChar char="●"/>
            </a:pPr>
            <a:r>
              <a:rPr lang="ru" sz="12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дошкольники</a:t>
            </a:r>
            <a:r>
              <a:rPr lang="ru" sz="12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(группы кратковременного пребывания</a:t>
            </a:r>
            <a:r>
              <a:rPr lang="ru" sz="1200" b="0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) </a:t>
            </a:r>
            <a:r>
              <a:rPr lang="ru" sz="1200" b="0" i="0" u="none" strike="noStrike" cap="none" dirty="0" smtClean="0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— </a:t>
            </a:r>
            <a:r>
              <a:rPr lang="ru" sz="1500" b="0" i="0" u="none" strike="noStrike" cap="none" dirty="0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82 400</a:t>
            </a:r>
            <a:r>
              <a:rPr lang="ru" sz="12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4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рублей</a:t>
            </a:r>
            <a:r>
              <a:rPr lang="ru" sz="12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2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(рост на 5 100 рублей)</a:t>
            </a:r>
            <a:endParaRPr sz="1200" b="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1F497D"/>
              </a:buClr>
              <a:buSzPts val="1200"/>
              <a:buFont typeface="Montserrat"/>
              <a:buChar char="●"/>
            </a:pPr>
            <a:r>
              <a:rPr lang="ru" sz="12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частные </a:t>
            </a:r>
            <a:r>
              <a:rPr lang="ru" sz="1200" b="1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детсады</a:t>
            </a:r>
            <a:r>
              <a:rPr lang="ru" sz="1200" b="0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200" b="0" i="0" u="none" strike="noStrike" cap="none" dirty="0" smtClean="0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—</a:t>
            </a:r>
            <a:r>
              <a:rPr lang="ru" sz="1200" b="1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2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повышение аналогично государственным</a:t>
            </a:r>
            <a:endParaRPr sz="1200" b="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0625" y="1272175"/>
            <a:ext cx="3124051" cy="387997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2340897" y="336275"/>
            <a:ext cx="6505500" cy="7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2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КОНТИНГЕНТ И КАДРОВЫЙ СОСТАВ </a:t>
            </a:r>
            <a:endParaRPr sz="1820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1"/>
          </p:nvPr>
        </p:nvSpPr>
        <p:spPr>
          <a:xfrm>
            <a:off x="492225" y="1328550"/>
            <a:ext cx="3737100" cy="1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Дети:</a:t>
            </a:r>
            <a:endParaRPr sz="1500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ru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14</a:t>
            </a:r>
            <a:r>
              <a:rPr lang="en-US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13</a:t>
            </a:r>
            <a:r>
              <a:rPr lang="ru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школьников </a:t>
            </a:r>
            <a:endParaRPr sz="1500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SzPts val="1500"/>
              <a:buFont typeface="Montserrat"/>
              <a:buChar char="●"/>
            </a:pPr>
            <a:r>
              <a:rPr lang="ru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589 </a:t>
            </a:r>
            <a:r>
              <a:rPr lang="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дошкольников</a:t>
            </a:r>
            <a:endParaRPr sz="1500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9" name="Google Shape;119;p17"/>
          <p:cNvCxnSpPr/>
          <p:nvPr/>
        </p:nvCxnSpPr>
        <p:spPr>
          <a:xfrm>
            <a:off x="2174971" y="356695"/>
            <a:ext cx="0" cy="33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0" name="Google Shape;120;p17"/>
          <p:cNvGrpSpPr/>
          <p:nvPr/>
        </p:nvGrpSpPr>
        <p:grpSpPr>
          <a:xfrm>
            <a:off x="594938" y="336286"/>
            <a:ext cx="1304400" cy="388618"/>
            <a:chOff x="2506138" y="481025"/>
            <a:chExt cx="1304400" cy="388618"/>
          </a:xfrm>
        </p:grpSpPr>
        <p:sp>
          <p:nvSpPr>
            <p:cNvPr id="121" name="Google Shape;121;p17"/>
            <p:cNvSpPr/>
            <p:nvPr/>
          </p:nvSpPr>
          <p:spPr>
            <a:xfrm>
              <a:off x="2506138" y="484743"/>
              <a:ext cx="1304400" cy="384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7"/>
            <p:cNvSpPr txBox="1"/>
            <p:nvPr/>
          </p:nvSpPr>
          <p:spPr>
            <a:xfrm>
              <a:off x="2526250" y="481025"/>
              <a:ext cx="12714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ru" sz="1300" b="0" i="0" u="none" strike="noStrike" cap="none" dirty="0">
                  <a:solidFill>
                    <a:srgbClr val="666666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логотип ОО</a:t>
              </a:r>
              <a:endParaRPr sz="1300" b="0" i="0" u="none" strike="noStrike" cap="none" dirty="0">
                <a:solidFill>
                  <a:srgbClr val="66666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492225" y="3080462"/>
            <a:ext cx="3889500" cy="1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5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Педагогические </a:t>
            </a:r>
            <a:r>
              <a:rPr lang="ru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работники:</a:t>
            </a:r>
            <a:endParaRPr sz="1500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ru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74 </a:t>
            </a:r>
            <a:r>
              <a:rPr lang="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учителей </a:t>
            </a:r>
            <a:endParaRPr sz="1500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SzPts val="1500"/>
              <a:buFont typeface="Montserrat"/>
              <a:buChar char="●"/>
            </a:pPr>
            <a:r>
              <a:rPr lang="ru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41 </a:t>
            </a:r>
            <a:r>
              <a:rPr lang="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воспитателей</a:t>
            </a:r>
            <a:endParaRPr sz="1500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body" idx="1"/>
          </p:nvPr>
        </p:nvSpPr>
        <p:spPr>
          <a:xfrm>
            <a:off x="4848875" y="1328550"/>
            <a:ext cx="2970300" cy="158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000"/>
              </a:spcAft>
              <a:buSzPts val="1800"/>
              <a:buNone/>
            </a:pPr>
            <a:r>
              <a:rPr lang="ru" sz="15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Рост контингента </a:t>
            </a:r>
            <a:br>
              <a:rPr lang="ru" sz="15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обучающихся:</a:t>
            </a: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000"/>
              </a:spcAft>
              <a:buSzPts val="1800"/>
              <a:buNone/>
            </a:pPr>
            <a:r>
              <a:rPr lang="ru-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в 2020</a:t>
            </a:r>
            <a:r>
              <a:rPr lang="en-US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/2021</a:t>
            </a:r>
            <a:r>
              <a:rPr lang="ru-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– </a:t>
            </a:r>
            <a:r>
              <a:rPr lang="ru-RU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1953</a:t>
            </a:r>
            <a:endParaRPr lang="en-US" sz="1500" b="1" dirty="0" smtClean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000"/>
              </a:spcAft>
              <a:buSzPts val="1800"/>
              <a:buNone/>
            </a:pPr>
            <a:r>
              <a:rPr lang="ru-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в 202</a:t>
            </a:r>
            <a:r>
              <a:rPr lang="en-US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1/2022 – </a:t>
            </a:r>
            <a:r>
              <a:rPr lang="en-US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1999</a:t>
            </a: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000"/>
              </a:spcAft>
              <a:buSzPts val="1800"/>
              <a:buNone/>
            </a:pPr>
            <a:r>
              <a:rPr lang="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в 202</a:t>
            </a:r>
            <a:r>
              <a:rPr lang="en-US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2/2023 </a:t>
            </a:r>
            <a:r>
              <a:rPr lang="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ru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20</a:t>
            </a:r>
            <a:r>
              <a:rPr lang="en-US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1500" b="1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7"/>
          <p:cNvSpPr txBox="1">
            <a:spLocks noGrp="1"/>
          </p:cNvSpPr>
          <p:nvPr>
            <p:ph type="body" idx="1"/>
          </p:nvPr>
        </p:nvSpPr>
        <p:spPr>
          <a:xfrm>
            <a:off x="4848875" y="2963298"/>
            <a:ext cx="2970300" cy="1631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000"/>
              </a:spcAft>
              <a:buSzPts val="1800"/>
              <a:buNone/>
            </a:pPr>
            <a:r>
              <a:rPr lang="ru" sz="1500" b="1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Доля дошкольников, перешедших в 1 </a:t>
            </a:r>
            <a:r>
              <a:rPr lang="ru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класс:</a:t>
            </a:r>
          </a:p>
          <a:p>
            <a:pPr marL="0" lvl="0" indent="0">
              <a:lnSpc>
                <a:spcPct val="95000"/>
              </a:lnSpc>
              <a:spcAft>
                <a:spcPts val="1000"/>
              </a:spcAft>
              <a:buNone/>
            </a:pPr>
            <a:r>
              <a:rPr lang="ru-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в</a:t>
            </a:r>
            <a:r>
              <a:rPr lang="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2020</a:t>
            </a:r>
            <a:r>
              <a:rPr lang="en-US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/2021</a:t>
            </a:r>
            <a:r>
              <a:rPr lang="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– </a:t>
            </a:r>
            <a:r>
              <a:rPr lang="ru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83%</a:t>
            </a:r>
            <a:endParaRPr lang="ru" sz="1500" b="1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>
              <a:lnSpc>
                <a:spcPct val="95000"/>
              </a:lnSpc>
              <a:spcAft>
                <a:spcPts val="1000"/>
              </a:spcAft>
              <a:buNone/>
            </a:pPr>
            <a:r>
              <a:rPr lang="ru-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в </a:t>
            </a:r>
            <a:r>
              <a:rPr lang="ru-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n-US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1/2022</a:t>
            </a:r>
            <a:r>
              <a:rPr lang="ru-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– </a:t>
            </a:r>
            <a:r>
              <a:rPr lang="ru-RU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89%</a:t>
            </a:r>
            <a:r>
              <a:rPr lang="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0" lvl="0" indent="0">
              <a:lnSpc>
                <a:spcPct val="95000"/>
              </a:lnSpc>
              <a:spcAft>
                <a:spcPts val="1000"/>
              </a:spcAft>
              <a:buNone/>
            </a:pPr>
            <a:r>
              <a:rPr lang="ru-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в </a:t>
            </a:r>
            <a:r>
              <a:rPr lang="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n-US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2/2023</a:t>
            </a:r>
            <a:r>
              <a:rPr lang="ru-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– </a:t>
            </a:r>
            <a:r>
              <a:rPr lang="ru-RU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93%</a:t>
            </a:r>
            <a:endParaRPr sz="1500" b="1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/>
              <a:t>5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661" y="151870"/>
            <a:ext cx="1736274" cy="921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1934375" y="270392"/>
            <a:ext cx="65055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2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СРЕДНЯЯ ЗАРПЛАТА ЗА 2022 ГОД</a:t>
            </a:r>
            <a:endParaRPr sz="1820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34" name="Google Shape;134;p1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350" y="275475"/>
            <a:ext cx="1085474" cy="4988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p18"/>
          <p:cNvCxnSpPr/>
          <p:nvPr/>
        </p:nvCxnSpPr>
        <p:spPr>
          <a:xfrm>
            <a:off x="1768445" y="356695"/>
            <a:ext cx="0" cy="334200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6" name="Google Shape;136;p18"/>
          <p:cNvSpPr txBox="1"/>
          <p:nvPr/>
        </p:nvSpPr>
        <p:spPr>
          <a:xfrm>
            <a:off x="512350" y="1155375"/>
            <a:ext cx="2949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0" i="0" u="none" strike="noStrike" cap="none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104 300</a:t>
            </a:r>
            <a:r>
              <a:rPr lang="ru" sz="15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рублей</a:t>
            </a:r>
            <a:r>
              <a:rPr lang="ru" sz="12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" sz="12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воспитатели </a:t>
            </a:r>
            <a:br>
              <a:rPr lang="ru" sz="15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500" b="0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3009847" y="1155375"/>
            <a:ext cx="2410500" cy="954300"/>
          </a:xfrm>
          <a:prstGeom prst="rect">
            <a:avLst/>
          </a:prstGeom>
          <a:solidFill>
            <a:srgbClr val="E3F2FB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0" i="0" u="none" strike="noStrike" cap="none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126 700</a:t>
            </a:r>
            <a:r>
              <a:rPr lang="ru" sz="15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рублей</a:t>
            </a:r>
            <a:r>
              <a:rPr lang="ru" sz="12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" sz="12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учителя </a:t>
            </a:r>
            <a:br>
              <a:rPr lang="ru" sz="15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500" b="0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5860107" y="1155375"/>
            <a:ext cx="28995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0" i="0" u="none" strike="noStrike" cap="none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114 200</a:t>
            </a:r>
            <a:r>
              <a:rPr lang="ru" sz="15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рублей</a:t>
            </a:r>
            <a:r>
              <a:rPr lang="ru" sz="12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" sz="12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педагоги дополнительного</a:t>
            </a:r>
            <a:br>
              <a:rPr lang="ru" sz="15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образования</a:t>
            </a:r>
            <a:endParaRPr sz="1500" b="0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512350" y="2910975"/>
            <a:ext cx="2355300" cy="16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0" i="0" u="none" strike="noStrike" cap="none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121 300</a:t>
            </a:r>
            <a:r>
              <a:rPr lang="ru" sz="15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рублей</a:t>
            </a:r>
            <a:r>
              <a:rPr lang="ru" sz="12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" sz="12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преподаватели </a:t>
            </a:r>
            <a:br>
              <a:rPr lang="ru" sz="15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и мастера производственного обучения </a:t>
            </a:r>
            <a:br>
              <a:rPr lang="ru" sz="15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500" b="0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3065172" y="2910975"/>
            <a:ext cx="2247900" cy="16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0" i="0" u="none" strike="noStrike" cap="none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188 200</a:t>
            </a:r>
            <a:r>
              <a:rPr lang="ru" sz="15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рублей</a:t>
            </a:r>
            <a:r>
              <a:rPr lang="ru" sz="12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" sz="12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профессорско-</a:t>
            </a:r>
            <a:br>
              <a:rPr lang="ru" sz="15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преподавательский состав вуза </a:t>
            </a:r>
            <a:br>
              <a:rPr lang="ru" sz="15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и научные работники</a:t>
            </a:r>
            <a:endParaRPr sz="1500" b="0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1" name="Google Shape;141;p1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9475" y="1972275"/>
            <a:ext cx="4758026" cy="317122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title"/>
          </p:nvPr>
        </p:nvSpPr>
        <p:spPr>
          <a:xfrm>
            <a:off x="2340900" y="276021"/>
            <a:ext cx="6505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2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ЗАРПЛАТА ПЕДАГОГИЧЕСКИХ РАБОТНИКОВ</a:t>
            </a:r>
            <a:endParaRPr sz="1820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149" name="Google Shape;149;p19"/>
          <p:cNvGrpSpPr/>
          <p:nvPr/>
        </p:nvGrpSpPr>
        <p:grpSpPr>
          <a:xfrm>
            <a:off x="594938" y="336286"/>
            <a:ext cx="1304400" cy="388618"/>
            <a:chOff x="2506138" y="481025"/>
            <a:chExt cx="1304400" cy="388618"/>
          </a:xfrm>
        </p:grpSpPr>
        <p:sp>
          <p:nvSpPr>
            <p:cNvPr id="150" name="Google Shape;150;p19"/>
            <p:cNvSpPr/>
            <p:nvPr/>
          </p:nvSpPr>
          <p:spPr>
            <a:xfrm>
              <a:off x="2506138" y="484743"/>
              <a:ext cx="1304400" cy="384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9"/>
            <p:cNvSpPr txBox="1"/>
            <p:nvPr/>
          </p:nvSpPr>
          <p:spPr>
            <a:xfrm>
              <a:off x="2526250" y="481025"/>
              <a:ext cx="12714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ru" sz="1300" b="0" i="0" u="none" strike="noStrike" cap="none" dirty="0">
                  <a:solidFill>
                    <a:srgbClr val="666666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логотип ОО</a:t>
              </a:r>
              <a:endParaRPr sz="1300" b="0" i="0" u="none" strike="noStrike" cap="none" dirty="0">
                <a:solidFill>
                  <a:srgbClr val="66666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sp>
        <p:nvSpPr>
          <p:cNvPr id="154" name="Google Shape;154;p19"/>
          <p:cNvSpPr txBox="1"/>
          <p:nvPr/>
        </p:nvSpPr>
        <p:spPr>
          <a:xfrm>
            <a:off x="512350" y="1220315"/>
            <a:ext cx="29490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91 535</a:t>
            </a:r>
            <a:r>
              <a:rPr lang="ru" sz="1500" b="1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5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рублей</a:t>
            </a:r>
            <a:r>
              <a:rPr lang="ru" sz="12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" sz="12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воспитатели </a:t>
            </a:r>
            <a:b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500" b="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19"/>
          <p:cNvSpPr txBox="1"/>
          <p:nvPr/>
        </p:nvSpPr>
        <p:spPr>
          <a:xfrm>
            <a:off x="3375450" y="1220315"/>
            <a:ext cx="22182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123 231</a:t>
            </a:r>
            <a:r>
              <a:rPr lang="ru" sz="1500" b="1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5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рублей</a:t>
            </a:r>
            <a:r>
              <a:rPr lang="ru" sz="12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" sz="12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учителя </a:t>
            </a:r>
            <a:b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500" b="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5871800" y="1262030"/>
            <a:ext cx="2899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97 150 </a:t>
            </a:r>
            <a:r>
              <a:rPr lang="ru" sz="1500" b="1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рублей</a:t>
            </a:r>
            <a:r>
              <a:rPr lang="ru" sz="12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" sz="12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педагоги допобразования</a:t>
            </a:r>
            <a:endParaRPr sz="1500" b="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510551" y="2970304"/>
            <a:ext cx="2355300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129 766 рублей (7 %)</a:t>
            </a:r>
            <a:endParaRPr sz="1500" b="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19"/>
          <p:cNvSpPr txBox="1"/>
          <p:nvPr/>
        </p:nvSpPr>
        <p:spPr>
          <a:xfrm>
            <a:off x="3122900" y="2970304"/>
            <a:ext cx="5497800" cy="61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 dirty="0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 том числе в </a:t>
            </a:r>
            <a:r>
              <a:rPr lang="ru" sz="1400" b="0" i="0" u="none" strike="noStrike" cap="none" dirty="0" smtClean="0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динамике: </a:t>
            </a:r>
            <a:r>
              <a:rPr lang="ru" sz="1400" b="0" i="0" u="none" strike="noStrike" cap="none" dirty="0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/>
            </a:r>
            <a:br>
              <a:rPr lang="ru" sz="1400" b="0" i="0" u="none" strike="noStrike" cap="none" dirty="0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ru" sz="1400" b="0" i="0" u="none" strike="noStrike" cap="none" dirty="0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за период </a:t>
            </a:r>
            <a:r>
              <a:rPr lang="ru" dirty="0" smtClean="0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 01.01.2023 по 31.05.2023 (за 5 месяцев)</a:t>
            </a:r>
            <a:endParaRPr sz="1400" b="0" i="0" u="none" strike="noStrike" cap="none" dirty="0">
              <a:solidFill>
                <a:srgbClr val="1F497D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59" name="Google Shape;15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/>
              <a:t>7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242" y="152922"/>
            <a:ext cx="1731414" cy="920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"/>
          <p:cNvSpPr txBox="1">
            <a:spLocks noGrp="1"/>
          </p:cNvSpPr>
          <p:nvPr>
            <p:ph type="title"/>
          </p:nvPr>
        </p:nvSpPr>
        <p:spPr>
          <a:xfrm>
            <a:off x="1934375" y="270392"/>
            <a:ext cx="65055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2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СТРОИТЕЛЬСТВО И РЕМОНТ ШКОЛ</a:t>
            </a:r>
            <a:endParaRPr sz="1820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65" name="Google Shape;165;p2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350" y="275475"/>
            <a:ext cx="1085474" cy="4988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Google Shape;166;p20"/>
          <p:cNvCxnSpPr/>
          <p:nvPr/>
        </p:nvCxnSpPr>
        <p:spPr>
          <a:xfrm>
            <a:off x="1768445" y="356695"/>
            <a:ext cx="0" cy="334200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7" name="Google Shape;167;p20"/>
          <p:cNvSpPr txBox="1"/>
          <p:nvPr/>
        </p:nvSpPr>
        <p:spPr>
          <a:xfrm>
            <a:off x="512350" y="1764975"/>
            <a:ext cx="2409600" cy="954300"/>
          </a:xfrm>
          <a:prstGeom prst="rect">
            <a:avLst/>
          </a:prstGeom>
          <a:solidFill>
            <a:srgbClr val="E3F2FB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0" i="0" u="none" strike="noStrike" cap="none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17</a:t>
            </a:r>
            <a:r>
              <a:rPr lang="ru" sz="15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ru" sz="15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дошкольных зданий</a:t>
            </a:r>
            <a:r>
              <a:rPr lang="ru" sz="15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ru" sz="15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на 4 100 мест</a:t>
            </a:r>
            <a:endParaRPr sz="1500" b="0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0"/>
          <p:cNvSpPr txBox="1">
            <a:spLocks noGrp="1"/>
          </p:cNvSpPr>
          <p:nvPr>
            <p:ph type="body" idx="1"/>
          </p:nvPr>
        </p:nvSpPr>
        <p:spPr>
          <a:xfrm>
            <a:off x="1109950" y="969625"/>
            <a:ext cx="75681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ru" sz="1500" b="1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К 1 сентября 2022 года открылось 29 зданий новостроек </a:t>
            </a:r>
            <a:br>
              <a:rPr lang="ru" sz="1500" b="1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b="1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на 11 450 мест, из них (в 2021 г. - 26 школьных зданий и 32 детсада):</a:t>
            </a:r>
            <a:endParaRPr sz="150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9" name="Google Shape;169;p2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950" y="1053294"/>
            <a:ext cx="453925" cy="45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0"/>
          <p:cNvSpPr txBox="1"/>
          <p:nvPr/>
        </p:nvSpPr>
        <p:spPr>
          <a:xfrm>
            <a:off x="3495650" y="1764975"/>
            <a:ext cx="2168700" cy="954300"/>
          </a:xfrm>
          <a:prstGeom prst="rect">
            <a:avLst/>
          </a:prstGeom>
          <a:solidFill>
            <a:srgbClr val="E3F2FB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0" i="0" u="none" strike="noStrike" cap="none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11</a:t>
            </a:r>
            <a:r>
              <a:rPr lang="ru" sz="15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ru" sz="15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школьных зданий</a:t>
            </a:r>
            <a:r>
              <a:rPr lang="ru" sz="15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ru" sz="15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на 6 800 мест</a:t>
            </a:r>
            <a:endParaRPr sz="1500" b="0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0"/>
          <p:cNvSpPr txBox="1"/>
          <p:nvPr/>
        </p:nvSpPr>
        <p:spPr>
          <a:xfrm>
            <a:off x="6206286" y="1764975"/>
            <a:ext cx="2471700" cy="1185300"/>
          </a:xfrm>
          <a:prstGeom prst="rect">
            <a:avLst/>
          </a:prstGeom>
          <a:solidFill>
            <a:srgbClr val="E3F2FB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0" i="0" u="none" strike="noStrike" cap="none">
                <a:solidFill>
                  <a:srgbClr val="1F497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</a:t>
            </a:r>
            <a:r>
              <a:rPr lang="ru" sz="15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ru" sz="15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школьное здание </a:t>
            </a:r>
            <a:br>
              <a:rPr lang="ru" sz="15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 b="1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с дошкольными группами</a:t>
            </a:r>
            <a:r>
              <a:rPr lang="ru" sz="1500" b="0" i="0" u="none" strike="noStrike" cap="none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на 550 мест</a:t>
            </a:r>
            <a:endParaRPr sz="1500" b="0" i="0" u="none" strike="noStrike" cap="non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0"/>
          <p:cNvSpPr txBox="1"/>
          <p:nvPr/>
        </p:nvSpPr>
        <p:spPr>
          <a:xfrm>
            <a:off x="283750" y="2992825"/>
            <a:ext cx="4212000" cy="220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497D"/>
              </a:buClr>
              <a:buSzPts val="1200"/>
              <a:buFont typeface="Montserrat"/>
              <a:buChar char="●"/>
            </a:pPr>
            <a:r>
              <a:rPr lang="ru" sz="12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2 года и 2 месяца</a:t>
            </a:r>
            <a:r>
              <a:rPr lang="ru" sz="12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" sz="12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2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возраст зачисления в детский сад </a:t>
            </a:r>
            <a:endParaRPr sz="1200" b="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497D"/>
              </a:buClr>
              <a:buSzPts val="1200"/>
              <a:buFont typeface="Montserrat"/>
              <a:buChar char="●"/>
            </a:pPr>
            <a:r>
              <a:rPr lang="ru" sz="12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школа в районе проживания</a:t>
            </a:r>
            <a:r>
              <a:rPr lang="ru" sz="12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ru" sz="12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2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выбрали 95% родителей </a:t>
            </a:r>
            <a:r>
              <a:rPr lang="ru" sz="1200" b="0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первоклассников в </a:t>
            </a:r>
            <a:r>
              <a:rPr lang="ru" sz="12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2022 году</a:t>
            </a:r>
            <a:endParaRPr sz="1200" b="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1F497D"/>
              </a:buClr>
              <a:buSzPts val="1200"/>
              <a:buFont typeface="Montserrat"/>
              <a:buChar char="●"/>
            </a:pPr>
            <a:r>
              <a:rPr lang="ru" sz="12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~ 400 территорий ОО благоустроены</a:t>
            </a:r>
            <a:r>
              <a:rPr lang="ru" sz="12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ru" sz="12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200" b="0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к 2021/2022 </a:t>
            </a:r>
            <a:r>
              <a:rPr lang="ru" sz="12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уч. году.</a:t>
            </a:r>
            <a:br>
              <a:rPr lang="ru" sz="12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200" b="1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&gt; 200</a:t>
            </a:r>
            <a:r>
              <a:rPr lang="ru" sz="1200" b="0" i="0" u="none" strike="noStrike" cap="none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— к началу 2022/2023 уч. года</a:t>
            </a:r>
            <a:endParaRPr sz="1200" b="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3" name="Google Shape;173;p20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2500" y="2510875"/>
            <a:ext cx="5431501" cy="264294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/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2340900" y="276025"/>
            <a:ext cx="3855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20" dirty="0">
                <a:solidFill>
                  <a:srgbClr val="38A0E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СТРОИТЕЛЬСТВО И РЕМОНТ </a:t>
            </a:r>
            <a:endParaRPr sz="1820" dirty="0">
              <a:solidFill>
                <a:srgbClr val="38A0E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180" name="Google Shape;180;p21"/>
          <p:cNvCxnSpPr/>
          <p:nvPr/>
        </p:nvCxnSpPr>
        <p:spPr>
          <a:xfrm>
            <a:off x="2174971" y="356695"/>
            <a:ext cx="0" cy="33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81" name="Google Shape;181;p21"/>
          <p:cNvGrpSpPr/>
          <p:nvPr/>
        </p:nvGrpSpPr>
        <p:grpSpPr>
          <a:xfrm>
            <a:off x="594938" y="336286"/>
            <a:ext cx="1304400" cy="388618"/>
            <a:chOff x="2506138" y="481025"/>
            <a:chExt cx="1304400" cy="388618"/>
          </a:xfrm>
        </p:grpSpPr>
        <p:sp>
          <p:nvSpPr>
            <p:cNvPr id="182" name="Google Shape;182;p21"/>
            <p:cNvSpPr/>
            <p:nvPr/>
          </p:nvSpPr>
          <p:spPr>
            <a:xfrm>
              <a:off x="2506138" y="484743"/>
              <a:ext cx="1304400" cy="384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1"/>
            <p:cNvSpPr txBox="1"/>
            <p:nvPr/>
          </p:nvSpPr>
          <p:spPr>
            <a:xfrm>
              <a:off x="2526250" y="481025"/>
              <a:ext cx="12714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ru" sz="1300" b="0" i="0" u="none" strike="noStrike" cap="none" dirty="0">
                  <a:solidFill>
                    <a:srgbClr val="666666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логотип ОО</a:t>
              </a:r>
              <a:endParaRPr sz="1300" b="0" i="0" u="none" strike="noStrike" cap="none" dirty="0">
                <a:solidFill>
                  <a:srgbClr val="66666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sp>
        <p:nvSpPr>
          <p:cNvPr id="186" name="Google Shape;186;p21"/>
          <p:cNvSpPr txBox="1"/>
          <p:nvPr/>
        </p:nvSpPr>
        <p:spPr>
          <a:xfrm>
            <a:off x="200723" y="1134932"/>
            <a:ext cx="5070087" cy="357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1910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 panose="020B0604020202020204" pitchFamily="34" charset="0"/>
              <a:buChar char="•"/>
            </a:pPr>
            <a:r>
              <a:rPr lang="ru" sz="1500" b="1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текущий ремонт</a:t>
            </a:r>
            <a:r>
              <a:rPr lang="ru" sz="1500" b="0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: входные группы, рекреации, кабинеты, спортивные залы</a:t>
            </a:r>
            <a:r>
              <a:rPr lang="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(школьные здания), групповые помещения, спортивные залы (дошкольные здания);</a:t>
            </a:r>
            <a:endParaRPr lang="ru" sz="1500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19100" marR="0" lvl="0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б</a:t>
            </a:r>
            <a:r>
              <a:rPr lang="ru" sz="1500" b="1" i="0" u="none" strike="noStrike" cap="none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лагоустройство: </a:t>
            </a:r>
            <a:r>
              <a:rPr lang="ru-RU" sz="1500" dirty="0" err="1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благоустроительные</a:t>
            </a:r>
            <a:r>
              <a:rPr lang="ru-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работы по восстановлению состояния </a:t>
            </a:r>
            <a:r>
              <a:rPr lang="ru-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бортовых камней</a:t>
            </a:r>
            <a:r>
              <a:rPr lang="ru-RU" sz="1500" dirty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, асфальтового покрытия, а также обустройство прогулочных </a:t>
            </a:r>
            <a:r>
              <a:rPr lang="ru-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площадок;</a:t>
            </a:r>
            <a:endParaRPr lang="ru" sz="1500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1910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р</a:t>
            </a:r>
            <a:r>
              <a:rPr lang="ru" sz="1500" dirty="0" smtClean="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емонт кровли (в корпусе на Путевом), подготовка к отопительному сезону, техническое обслуживание вентиляционных установок, системы водного и воздушного отопления.</a:t>
            </a:r>
            <a:endParaRPr sz="1500" b="0" i="0" u="none" strike="noStrike" cap="none" dirty="0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/>
              <a:t>9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556" y="230607"/>
            <a:ext cx="1897343" cy="9205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071" y="1057768"/>
            <a:ext cx="2820737" cy="3605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1345</Words>
  <Application>Microsoft Office PowerPoint</Application>
  <PresentationFormat>Экран (16:9)</PresentationFormat>
  <Paragraphs>246</Paragraphs>
  <Slides>26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Montserrat ExtraBold</vt:lpstr>
      <vt:lpstr>Montserrat</vt:lpstr>
      <vt:lpstr>Simple Light</vt:lpstr>
      <vt:lpstr>Презентация PowerPoint</vt:lpstr>
      <vt:lpstr>КЛЮЧЕВЫЕ ПРИНЦИПЫ И ПРИОРИТЕТЫ  МОСКОВСКОГО ОБРАЗОВАНИЯ</vt:lpstr>
      <vt:lpstr>ОСНОВНЫЕ НАПРАВЛЕНИЯ  РАСХОДОВ БЮДЖЕТА </vt:lpstr>
      <vt:lpstr>ЕДИНЫЙ НОРМАТИВ ФИНАНСИРОВАНИЯ</vt:lpstr>
      <vt:lpstr>КОНТИНГЕНТ И КАДРОВЫЙ СОСТАВ </vt:lpstr>
      <vt:lpstr>СРЕДНЯЯ ЗАРПЛАТА ЗА 2022 ГОД</vt:lpstr>
      <vt:lpstr>ЗАРПЛАТА ПЕДАГОГИЧЕСКИХ РАБОТНИКОВ</vt:lpstr>
      <vt:lpstr>СТРОИТЕЛЬСТВО И РЕМОНТ ШКОЛ</vt:lpstr>
      <vt:lpstr>СТРОИТЕЛЬСТВО И РЕМОНТ </vt:lpstr>
      <vt:lpstr>РАЗВИТИЕ ПРЕДПРОФЕССИОНАЛЬНОГО ОБРАЗОВАНИЯ</vt:lpstr>
      <vt:lpstr>РАЗВИТИЕ ПРЕДПРОФЕССИОНАЛЬНОГО ОБРАЗОВАНИЯ</vt:lpstr>
      <vt:lpstr>РАЗВИТИЕ ПРЕДПРОФЕССИОНАЛЬНОГО ОБРАЗОВАНИЯ</vt:lpstr>
      <vt:lpstr>РАЗВИТИЕ ПРЕДПРОФЕССИОНАЛЬНОГО ОБРАЗОВАНИЯ</vt:lpstr>
      <vt:lpstr>РАЗВИТИЕ ПРЕДПРОФЕССИОНАЛЬНОГО ОБРАЗОВАНИЯ </vt:lpstr>
      <vt:lpstr>Презентация PowerPoint</vt:lpstr>
      <vt:lpstr>МОСКОВСКАЯ ЭЛЕКТРОННАЯ ШКОЛА</vt:lpstr>
      <vt:lpstr>МОСКОВСКАЯ ЭЛЕКТРОННАЯ ШКОЛА</vt:lpstr>
      <vt:lpstr>ТЕХНОЛОГИЧНОСТЬ И ОСНАЩЕННОСТЬ</vt:lpstr>
      <vt:lpstr>ВЫСОКОЕ КАЧЕСТВО МОСКОВСКОГО ОБРАЗОВАНИЯ</vt:lpstr>
      <vt:lpstr>УЧАСТИЕ В МЕЖДУНАРОДНЫХ СОСТЯЗАНИЯХ </vt:lpstr>
      <vt:lpstr>МАССОВОЕ КАЧЕСТВЕННОЕ ОБРАЗОВАНИЕ </vt:lpstr>
      <vt:lpstr>МАССОВОЕ КАЧЕСТВЕННОЕ ОБРАЗОВАНИЕ </vt:lpstr>
      <vt:lpstr>НОВЫЙ ФОРМАТ ПОДГОТОВКИ К ЕГЭ</vt:lpstr>
      <vt:lpstr>ИЗМЕНЕНИЕ ФОРМАТА ПОДГОТОВКИ К ЕГЭ </vt:lpstr>
      <vt:lpstr>ГОРОДСКИЕ ПРОЕКТЫ В СФЕРЕ ВОСПИТАНИЯ</vt:lpstr>
      <vt:lpstr>ВОСПИТАТЕЛЬНАЯ РАБОТА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Киселева Альбина Витальевна</dc:creator>
  <cp:lastModifiedBy>Таня</cp:lastModifiedBy>
  <cp:revision>59</cp:revision>
  <dcterms:modified xsi:type="dcterms:W3CDTF">2023-06-30T09:56:54Z</dcterms:modified>
</cp:coreProperties>
</file>