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sldIdLst>
    <p:sldId id="272" r:id="rId2"/>
    <p:sldId id="273" r:id="rId3"/>
    <p:sldId id="299" r:id="rId4"/>
    <p:sldId id="285" r:id="rId5"/>
    <p:sldId id="286" r:id="rId6"/>
    <p:sldId id="292" r:id="rId7"/>
    <p:sldId id="310" r:id="rId8"/>
    <p:sldId id="311" r:id="rId9"/>
    <p:sldId id="313" r:id="rId10"/>
    <p:sldId id="316" r:id="rId11"/>
    <p:sldId id="317" r:id="rId12"/>
    <p:sldId id="319" r:id="rId13"/>
    <p:sldId id="320" r:id="rId14"/>
    <p:sldId id="280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59B"/>
    <a:srgbClr val="AB0031"/>
    <a:srgbClr val="006F9D"/>
    <a:srgbClr val="2EA061"/>
    <a:srgbClr val="35C611"/>
    <a:srgbClr val="07E8F6"/>
    <a:srgbClr val="FFBE06"/>
    <a:srgbClr val="A167A4"/>
    <a:srgbClr val="1F5480"/>
    <a:srgbClr val="2A2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31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126" y="1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Численность</a:t>
            </a:r>
            <a:r>
              <a:rPr lang="ru-RU" baseline="0" dirty="0" smtClean="0"/>
              <a:t> обучающихся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1955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08-47DF-858C-35B1BDAB036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08-47DF-858C-35B1BDAB03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5389680"/>
        <c:axId val="1705381360"/>
        <c:axId val="0"/>
      </c:bar3DChart>
      <c:catAx>
        <c:axId val="1705389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05381360"/>
        <c:crosses val="autoZero"/>
        <c:auto val="1"/>
        <c:lblAlgn val="ctr"/>
        <c:lblOffset val="100"/>
        <c:noMultiLvlLbl val="0"/>
      </c:catAx>
      <c:valAx>
        <c:axId val="1705381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538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586B86-219E-47BC-B091-437946F196A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85F5D1-3ED0-4C94-9EC8-0C47465021AD}">
      <dgm:prSet phldrT="[Текст]"/>
      <dgm:spPr/>
      <dgm:t>
        <a:bodyPr/>
        <a:lstStyle/>
        <a:p>
          <a:r>
            <a:rPr lang="ru-RU" b="1" i="0" dirty="0"/>
            <a:t>ДО №3</a:t>
          </a:r>
          <a:r>
            <a:rPr lang="ru-RU" b="0" i="0" dirty="0"/>
            <a:t> </a:t>
          </a:r>
          <a:r>
            <a:rPr lang="ru-RU" b="0" i="0" dirty="0" smtClean="0"/>
            <a:t> </a:t>
          </a:r>
          <a:r>
            <a:rPr lang="ru-RU" b="0" i="0" dirty="0"/>
            <a:t>проезд Черского, дом 5А</a:t>
          </a:r>
          <a:endParaRPr lang="ru-RU" i="0" dirty="0"/>
        </a:p>
      </dgm:t>
    </dgm:pt>
    <dgm:pt modelId="{DCD19D9A-85FE-4B1A-91BA-61A330CB47E3}" type="parTrans" cxnId="{15CD958F-9FD8-4CAD-9F54-7D24D19A4B3E}">
      <dgm:prSet/>
      <dgm:spPr/>
      <dgm:t>
        <a:bodyPr/>
        <a:lstStyle/>
        <a:p>
          <a:endParaRPr lang="ru-RU"/>
        </a:p>
      </dgm:t>
    </dgm:pt>
    <dgm:pt modelId="{81FC85F6-391D-40B5-A797-B6679F1AFCDE}" type="sibTrans" cxnId="{15CD958F-9FD8-4CAD-9F54-7D24D19A4B3E}">
      <dgm:prSet/>
      <dgm:spPr/>
      <dgm:t>
        <a:bodyPr/>
        <a:lstStyle/>
        <a:p>
          <a:endParaRPr lang="ru-RU"/>
        </a:p>
      </dgm:t>
    </dgm:pt>
    <dgm:pt modelId="{75FE6445-998F-4F4A-A6F6-519727369796}">
      <dgm:prSet phldrT="[Текст]"/>
      <dgm:spPr/>
      <dgm:t>
        <a:bodyPr/>
        <a:lstStyle/>
        <a:p>
          <a:r>
            <a:rPr lang="ru-RU" b="1" dirty="0"/>
            <a:t>ДО №</a:t>
          </a:r>
          <a:r>
            <a:rPr lang="ru-RU" b="1" dirty="0" smtClean="0"/>
            <a:t>4</a:t>
          </a:r>
          <a:r>
            <a:rPr lang="ru-RU" b="0" dirty="0" smtClean="0"/>
            <a:t> </a:t>
          </a:r>
          <a:r>
            <a:rPr lang="ru-RU" b="0" dirty="0"/>
            <a:t>проезд Черского, дом 21Б</a:t>
          </a:r>
        </a:p>
      </dgm:t>
    </dgm:pt>
    <dgm:pt modelId="{3ACD4281-7A07-4135-891E-8C9F2BA27134}" type="parTrans" cxnId="{55CF2FA1-705C-41AD-89F9-A57F65F998DF}">
      <dgm:prSet/>
      <dgm:spPr/>
      <dgm:t>
        <a:bodyPr/>
        <a:lstStyle/>
        <a:p>
          <a:endParaRPr lang="ru-RU"/>
        </a:p>
      </dgm:t>
    </dgm:pt>
    <dgm:pt modelId="{8C833AE1-6509-437E-9538-6EE5B6A63D83}" type="sibTrans" cxnId="{55CF2FA1-705C-41AD-89F9-A57F65F998DF}">
      <dgm:prSet/>
      <dgm:spPr/>
      <dgm:t>
        <a:bodyPr/>
        <a:lstStyle/>
        <a:p>
          <a:endParaRPr lang="ru-RU"/>
        </a:p>
      </dgm:t>
    </dgm:pt>
    <dgm:pt modelId="{70D88F9C-8339-4BA4-A2A3-68D9244AF60F}">
      <dgm:prSet phldrT="[Текст]"/>
      <dgm:spPr/>
      <dgm:t>
        <a:bodyPr/>
        <a:lstStyle/>
        <a:p>
          <a:r>
            <a:rPr lang="ru-RU" b="1" i="0" dirty="0"/>
            <a:t>ДО №5</a:t>
          </a:r>
          <a:r>
            <a:rPr lang="ru-RU" b="0" i="1" dirty="0"/>
            <a:t> </a:t>
          </a:r>
          <a:r>
            <a:rPr lang="ru-RU" b="0" i="0" dirty="0" smtClean="0"/>
            <a:t>проезд </a:t>
          </a:r>
          <a:r>
            <a:rPr lang="ru-RU" b="0" i="0" dirty="0"/>
            <a:t>Черского, дом 27А</a:t>
          </a:r>
          <a:endParaRPr lang="ru-RU" i="0" dirty="0"/>
        </a:p>
      </dgm:t>
    </dgm:pt>
    <dgm:pt modelId="{160C1D24-CE68-4408-B045-88C2D6B83BB2}" type="parTrans" cxnId="{B8E4B057-5860-4477-87DA-63C4537ABD9E}">
      <dgm:prSet/>
      <dgm:spPr/>
      <dgm:t>
        <a:bodyPr/>
        <a:lstStyle/>
        <a:p>
          <a:endParaRPr lang="ru-RU"/>
        </a:p>
      </dgm:t>
    </dgm:pt>
    <dgm:pt modelId="{6E3D5515-56DC-415E-B742-58E19D878A90}" type="sibTrans" cxnId="{B8E4B057-5860-4477-87DA-63C4537ABD9E}">
      <dgm:prSet/>
      <dgm:spPr/>
      <dgm:t>
        <a:bodyPr/>
        <a:lstStyle/>
        <a:p>
          <a:endParaRPr lang="ru-RU"/>
        </a:p>
      </dgm:t>
    </dgm:pt>
    <dgm:pt modelId="{6C5FCEB6-BADD-49ED-A07D-C647B614BD51}">
      <dgm:prSet phldrT="[Текст]"/>
      <dgm:spPr/>
      <dgm:t>
        <a:bodyPr/>
        <a:lstStyle/>
        <a:p>
          <a:r>
            <a:rPr lang="ru-RU" b="1" i="0" dirty="0"/>
            <a:t>ДО №6</a:t>
          </a:r>
          <a:r>
            <a:rPr lang="ru-RU" b="0" i="0" dirty="0"/>
            <a:t>  </a:t>
          </a:r>
          <a:r>
            <a:rPr lang="ru-RU" b="0" i="0" dirty="0" smtClean="0"/>
            <a:t>Стандартная </a:t>
          </a:r>
          <a:r>
            <a:rPr lang="ru-RU" b="0" i="0" dirty="0"/>
            <a:t>улица, дом 33</a:t>
          </a:r>
          <a:endParaRPr lang="ru-RU" i="0" dirty="0"/>
        </a:p>
      </dgm:t>
    </dgm:pt>
    <dgm:pt modelId="{136A813E-6701-4AEE-A725-EF7EAC3115E4}" type="parTrans" cxnId="{8134E172-69F6-45E2-A253-753D65293F80}">
      <dgm:prSet/>
      <dgm:spPr/>
      <dgm:t>
        <a:bodyPr/>
        <a:lstStyle/>
        <a:p>
          <a:endParaRPr lang="ru-RU"/>
        </a:p>
      </dgm:t>
    </dgm:pt>
    <dgm:pt modelId="{F156FC05-9BFC-4462-9252-EAEA7852ACFB}" type="sibTrans" cxnId="{8134E172-69F6-45E2-A253-753D65293F80}">
      <dgm:prSet/>
      <dgm:spPr/>
      <dgm:t>
        <a:bodyPr/>
        <a:lstStyle/>
        <a:p>
          <a:endParaRPr lang="ru-RU"/>
        </a:p>
      </dgm:t>
    </dgm:pt>
    <dgm:pt modelId="{EE857A20-8D5D-480B-8DD7-CB65A57F43D4}" type="pres">
      <dgm:prSet presAssocID="{3D586B86-219E-47BC-B091-437946F196A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469558-7338-40BC-87B6-584E8B9A9E30}" type="pres">
      <dgm:prSet presAssocID="{0485F5D1-3ED0-4C94-9EC8-0C47465021AD}" presName="parentLin" presStyleCnt="0"/>
      <dgm:spPr/>
    </dgm:pt>
    <dgm:pt modelId="{C4A9E923-CF17-4E54-A0F4-61137F175A76}" type="pres">
      <dgm:prSet presAssocID="{0485F5D1-3ED0-4C94-9EC8-0C47465021AD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4CD3369-E345-48CF-A796-D3A8B54B3FBD}" type="pres">
      <dgm:prSet presAssocID="{0485F5D1-3ED0-4C94-9EC8-0C47465021A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D77F11-8045-4917-9F63-111D4963FF50}" type="pres">
      <dgm:prSet presAssocID="{0485F5D1-3ED0-4C94-9EC8-0C47465021AD}" presName="negativeSpace" presStyleCnt="0"/>
      <dgm:spPr/>
    </dgm:pt>
    <dgm:pt modelId="{85A14791-F429-4876-88B7-2B310CB9ABC2}" type="pres">
      <dgm:prSet presAssocID="{0485F5D1-3ED0-4C94-9EC8-0C47465021AD}" presName="childText" presStyleLbl="conFgAcc1" presStyleIdx="0" presStyleCnt="4">
        <dgm:presLayoutVars>
          <dgm:bulletEnabled val="1"/>
        </dgm:presLayoutVars>
      </dgm:prSet>
      <dgm:spPr/>
    </dgm:pt>
    <dgm:pt modelId="{0CEBC1B2-C227-4F1D-AAC9-CAC649EC3E4A}" type="pres">
      <dgm:prSet presAssocID="{81FC85F6-391D-40B5-A797-B6679F1AFCDE}" presName="spaceBetweenRectangles" presStyleCnt="0"/>
      <dgm:spPr/>
    </dgm:pt>
    <dgm:pt modelId="{D1A33447-DA65-485C-BA6C-032150593CD5}" type="pres">
      <dgm:prSet presAssocID="{75FE6445-998F-4F4A-A6F6-519727369796}" presName="parentLin" presStyleCnt="0"/>
      <dgm:spPr/>
    </dgm:pt>
    <dgm:pt modelId="{540CE927-16B1-4E84-AD6E-3EE9A547C670}" type="pres">
      <dgm:prSet presAssocID="{75FE6445-998F-4F4A-A6F6-519727369796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B34FCFAA-3FC0-4066-B6F2-C42193DF4843}" type="pres">
      <dgm:prSet presAssocID="{75FE6445-998F-4F4A-A6F6-519727369796}" presName="parentText" presStyleLbl="node1" presStyleIdx="1" presStyleCnt="4" custLinFactNeighborX="92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5F5EA7-EC6F-4C33-9542-76ECB8EA817C}" type="pres">
      <dgm:prSet presAssocID="{75FE6445-998F-4F4A-A6F6-519727369796}" presName="negativeSpace" presStyleCnt="0"/>
      <dgm:spPr/>
    </dgm:pt>
    <dgm:pt modelId="{22127476-E2F5-433A-AA6B-E798374E8266}" type="pres">
      <dgm:prSet presAssocID="{75FE6445-998F-4F4A-A6F6-519727369796}" presName="childText" presStyleLbl="conFgAcc1" presStyleIdx="1" presStyleCnt="4" custLinFactNeighborX="-174">
        <dgm:presLayoutVars>
          <dgm:bulletEnabled val="1"/>
        </dgm:presLayoutVars>
      </dgm:prSet>
      <dgm:spPr/>
    </dgm:pt>
    <dgm:pt modelId="{49ACBFB6-8032-4BA5-8583-0B06BDEDDC79}" type="pres">
      <dgm:prSet presAssocID="{8C833AE1-6509-437E-9538-6EE5B6A63D83}" presName="spaceBetweenRectangles" presStyleCnt="0"/>
      <dgm:spPr/>
    </dgm:pt>
    <dgm:pt modelId="{CA7ECB20-3B93-44A4-91C9-36ADFFCE64A7}" type="pres">
      <dgm:prSet presAssocID="{70D88F9C-8339-4BA4-A2A3-68D9244AF60F}" presName="parentLin" presStyleCnt="0"/>
      <dgm:spPr/>
    </dgm:pt>
    <dgm:pt modelId="{4BC25798-518F-442D-ABBF-9E66FBA8421C}" type="pres">
      <dgm:prSet presAssocID="{70D88F9C-8339-4BA4-A2A3-68D9244AF60F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75F0C720-BB10-40E6-99BE-D4A48B7708E8}" type="pres">
      <dgm:prSet presAssocID="{70D88F9C-8339-4BA4-A2A3-68D9244AF60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9B7A34-4AB2-4D76-80BC-163D5143E9B5}" type="pres">
      <dgm:prSet presAssocID="{70D88F9C-8339-4BA4-A2A3-68D9244AF60F}" presName="negativeSpace" presStyleCnt="0"/>
      <dgm:spPr/>
    </dgm:pt>
    <dgm:pt modelId="{753DC773-415E-47CB-AD41-ACE75EE67239}" type="pres">
      <dgm:prSet presAssocID="{70D88F9C-8339-4BA4-A2A3-68D9244AF60F}" presName="childText" presStyleLbl="conFgAcc1" presStyleIdx="2" presStyleCnt="4">
        <dgm:presLayoutVars>
          <dgm:bulletEnabled val="1"/>
        </dgm:presLayoutVars>
      </dgm:prSet>
      <dgm:spPr/>
    </dgm:pt>
    <dgm:pt modelId="{8AF90BB5-DA1E-46F4-84E2-DB8CCF28A076}" type="pres">
      <dgm:prSet presAssocID="{6E3D5515-56DC-415E-B742-58E19D878A90}" presName="spaceBetweenRectangles" presStyleCnt="0"/>
      <dgm:spPr/>
    </dgm:pt>
    <dgm:pt modelId="{ACC5D729-727C-4E33-9EA9-AB7BD37FCC89}" type="pres">
      <dgm:prSet presAssocID="{6C5FCEB6-BADD-49ED-A07D-C647B614BD51}" presName="parentLin" presStyleCnt="0"/>
      <dgm:spPr/>
    </dgm:pt>
    <dgm:pt modelId="{5F6C7A57-B39E-48AC-8434-7E215346084D}" type="pres">
      <dgm:prSet presAssocID="{6C5FCEB6-BADD-49ED-A07D-C647B614BD51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04875FB5-C5AD-4F62-AA62-DCD1FEEBA639}" type="pres">
      <dgm:prSet presAssocID="{6C5FCEB6-BADD-49ED-A07D-C647B614BD5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6DB1F8-D1D7-4C12-A7F9-00C0501D68F8}" type="pres">
      <dgm:prSet presAssocID="{6C5FCEB6-BADD-49ED-A07D-C647B614BD51}" presName="negativeSpace" presStyleCnt="0"/>
      <dgm:spPr/>
    </dgm:pt>
    <dgm:pt modelId="{803A839D-75E1-420E-91C7-DA5348613EB4}" type="pres">
      <dgm:prSet presAssocID="{6C5FCEB6-BADD-49ED-A07D-C647B614BD51}" presName="childText" presStyleLbl="conFgAcc1" presStyleIdx="3" presStyleCnt="4" custLinFactNeighborY="13237">
        <dgm:presLayoutVars>
          <dgm:bulletEnabled val="1"/>
        </dgm:presLayoutVars>
      </dgm:prSet>
      <dgm:spPr/>
    </dgm:pt>
  </dgm:ptLst>
  <dgm:cxnLst>
    <dgm:cxn modelId="{55CF2FA1-705C-41AD-89F9-A57F65F998DF}" srcId="{3D586B86-219E-47BC-B091-437946F196AA}" destId="{75FE6445-998F-4F4A-A6F6-519727369796}" srcOrd="1" destOrd="0" parTransId="{3ACD4281-7A07-4135-891E-8C9F2BA27134}" sibTransId="{8C833AE1-6509-437E-9538-6EE5B6A63D83}"/>
    <dgm:cxn modelId="{4194D057-87B3-42D6-BE79-C7DED297577E}" type="presOf" srcId="{70D88F9C-8339-4BA4-A2A3-68D9244AF60F}" destId="{75F0C720-BB10-40E6-99BE-D4A48B7708E8}" srcOrd="1" destOrd="0" presId="urn:microsoft.com/office/officeart/2005/8/layout/list1"/>
    <dgm:cxn modelId="{8134E172-69F6-45E2-A253-753D65293F80}" srcId="{3D586B86-219E-47BC-B091-437946F196AA}" destId="{6C5FCEB6-BADD-49ED-A07D-C647B614BD51}" srcOrd="3" destOrd="0" parTransId="{136A813E-6701-4AEE-A725-EF7EAC3115E4}" sibTransId="{F156FC05-9BFC-4462-9252-EAEA7852ACFB}"/>
    <dgm:cxn modelId="{38BA3573-C195-41F2-A367-E2F75A1C52BB}" type="presOf" srcId="{3D586B86-219E-47BC-B091-437946F196AA}" destId="{EE857A20-8D5D-480B-8DD7-CB65A57F43D4}" srcOrd="0" destOrd="0" presId="urn:microsoft.com/office/officeart/2005/8/layout/list1"/>
    <dgm:cxn modelId="{00AD7A1E-8FD0-4857-B9E9-A5CBE4436DCE}" type="presOf" srcId="{75FE6445-998F-4F4A-A6F6-519727369796}" destId="{540CE927-16B1-4E84-AD6E-3EE9A547C670}" srcOrd="0" destOrd="0" presId="urn:microsoft.com/office/officeart/2005/8/layout/list1"/>
    <dgm:cxn modelId="{B0682E67-2804-4853-97DE-7A2B7986AD9E}" type="presOf" srcId="{6C5FCEB6-BADD-49ED-A07D-C647B614BD51}" destId="{5F6C7A57-B39E-48AC-8434-7E215346084D}" srcOrd="0" destOrd="0" presId="urn:microsoft.com/office/officeart/2005/8/layout/list1"/>
    <dgm:cxn modelId="{2A0AA5CF-9353-4B42-842C-B5ECA3BAD258}" type="presOf" srcId="{6C5FCEB6-BADD-49ED-A07D-C647B614BD51}" destId="{04875FB5-C5AD-4F62-AA62-DCD1FEEBA639}" srcOrd="1" destOrd="0" presId="urn:microsoft.com/office/officeart/2005/8/layout/list1"/>
    <dgm:cxn modelId="{00EE20C8-758F-4900-8D17-DA40D00C9647}" type="presOf" srcId="{0485F5D1-3ED0-4C94-9EC8-0C47465021AD}" destId="{84CD3369-E345-48CF-A796-D3A8B54B3FBD}" srcOrd="1" destOrd="0" presId="urn:microsoft.com/office/officeart/2005/8/layout/list1"/>
    <dgm:cxn modelId="{2BF8138E-F6DE-4E32-B4B9-9AE26D07FBCB}" type="presOf" srcId="{75FE6445-998F-4F4A-A6F6-519727369796}" destId="{B34FCFAA-3FC0-4066-B6F2-C42193DF4843}" srcOrd="1" destOrd="0" presId="urn:microsoft.com/office/officeart/2005/8/layout/list1"/>
    <dgm:cxn modelId="{88629EAE-AC45-4A19-9884-E90F2532A94D}" type="presOf" srcId="{0485F5D1-3ED0-4C94-9EC8-0C47465021AD}" destId="{C4A9E923-CF17-4E54-A0F4-61137F175A76}" srcOrd="0" destOrd="0" presId="urn:microsoft.com/office/officeart/2005/8/layout/list1"/>
    <dgm:cxn modelId="{584FC41E-2596-4623-BEF1-97036CCB1CCB}" type="presOf" srcId="{70D88F9C-8339-4BA4-A2A3-68D9244AF60F}" destId="{4BC25798-518F-442D-ABBF-9E66FBA8421C}" srcOrd="0" destOrd="0" presId="urn:microsoft.com/office/officeart/2005/8/layout/list1"/>
    <dgm:cxn modelId="{15CD958F-9FD8-4CAD-9F54-7D24D19A4B3E}" srcId="{3D586B86-219E-47BC-B091-437946F196AA}" destId="{0485F5D1-3ED0-4C94-9EC8-0C47465021AD}" srcOrd="0" destOrd="0" parTransId="{DCD19D9A-85FE-4B1A-91BA-61A330CB47E3}" sibTransId="{81FC85F6-391D-40B5-A797-B6679F1AFCDE}"/>
    <dgm:cxn modelId="{B8E4B057-5860-4477-87DA-63C4537ABD9E}" srcId="{3D586B86-219E-47BC-B091-437946F196AA}" destId="{70D88F9C-8339-4BA4-A2A3-68D9244AF60F}" srcOrd="2" destOrd="0" parTransId="{160C1D24-CE68-4408-B045-88C2D6B83BB2}" sibTransId="{6E3D5515-56DC-415E-B742-58E19D878A90}"/>
    <dgm:cxn modelId="{73CAEB91-1666-4CA2-8BEF-65BDE65350E3}" type="presParOf" srcId="{EE857A20-8D5D-480B-8DD7-CB65A57F43D4}" destId="{BB469558-7338-40BC-87B6-584E8B9A9E30}" srcOrd="0" destOrd="0" presId="urn:microsoft.com/office/officeart/2005/8/layout/list1"/>
    <dgm:cxn modelId="{A1982D21-5DF4-471B-BF64-361D0C00BF5D}" type="presParOf" srcId="{BB469558-7338-40BC-87B6-584E8B9A9E30}" destId="{C4A9E923-CF17-4E54-A0F4-61137F175A76}" srcOrd="0" destOrd="0" presId="urn:microsoft.com/office/officeart/2005/8/layout/list1"/>
    <dgm:cxn modelId="{5E4E8094-9C78-45E0-B03A-029D53A99EC3}" type="presParOf" srcId="{BB469558-7338-40BC-87B6-584E8B9A9E30}" destId="{84CD3369-E345-48CF-A796-D3A8B54B3FBD}" srcOrd="1" destOrd="0" presId="urn:microsoft.com/office/officeart/2005/8/layout/list1"/>
    <dgm:cxn modelId="{DE039B65-3B1A-4A56-AE14-073F80EE1560}" type="presParOf" srcId="{EE857A20-8D5D-480B-8DD7-CB65A57F43D4}" destId="{9DD77F11-8045-4917-9F63-111D4963FF50}" srcOrd="1" destOrd="0" presId="urn:microsoft.com/office/officeart/2005/8/layout/list1"/>
    <dgm:cxn modelId="{ADA3CBA3-6DDA-43DB-9326-CA0BEDC436D1}" type="presParOf" srcId="{EE857A20-8D5D-480B-8DD7-CB65A57F43D4}" destId="{85A14791-F429-4876-88B7-2B310CB9ABC2}" srcOrd="2" destOrd="0" presId="urn:microsoft.com/office/officeart/2005/8/layout/list1"/>
    <dgm:cxn modelId="{3FBA8AE6-E588-48AA-A082-D4D6050E646D}" type="presParOf" srcId="{EE857A20-8D5D-480B-8DD7-CB65A57F43D4}" destId="{0CEBC1B2-C227-4F1D-AAC9-CAC649EC3E4A}" srcOrd="3" destOrd="0" presId="urn:microsoft.com/office/officeart/2005/8/layout/list1"/>
    <dgm:cxn modelId="{1A425D54-216A-4415-A27F-E7E1C564C1A9}" type="presParOf" srcId="{EE857A20-8D5D-480B-8DD7-CB65A57F43D4}" destId="{D1A33447-DA65-485C-BA6C-032150593CD5}" srcOrd="4" destOrd="0" presId="urn:microsoft.com/office/officeart/2005/8/layout/list1"/>
    <dgm:cxn modelId="{ACC4E5FF-66A9-45DD-ABBC-4D9D5B7D4279}" type="presParOf" srcId="{D1A33447-DA65-485C-BA6C-032150593CD5}" destId="{540CE927-16B1-4E84-AD6E-3EE9A547C670}" srcOrd="0" destOrd="0" presId="urn:microsoft.com/office/officeart/2005/8/layout/list1"/>
    <dgm:cxn modelId="{3D779091-7651-49F9-9C9E-8B980E6ED4E9}" type="presParOf" srcId="{D1A33447-DA65-485C-BA6C-032150593CD5}" destId="{B34FCFAA-3FC0-4066-B6F2-C42193DF4843}" srcOrd="1" destOrd="0" presId="urn:microsoft.com/office/officeart/2005/8/layout/list1"/>
    <dgm:cxn modelId="{1E8296E9-9E5D-4034-83AE-E8C4E309022A}" type="presParOf" srcId="{EE857A20-8D5D-480B-8DD7-CB65A57F43D4}" destId="{275F5EA7-EC6F-4C33-9542-76ECB8EA817C}" srcOrd="5" destOrd="0" presId="urn:microsoft.com/office/officeart/2005/8/layout/list1"/>
    <dgm:cxn modelId="{21A0501F-0F7E-4986-93F2-213989AE2763}" type="presParOf" srcId="{EE857A20-8D5D-480B-8DD7-CB65A57F43D4}" destId="{22127476-E2F5-433A-AA6B-E798374E8266}" srcOrd="6" destOrd="0" presId="urn:microsoft.com/office/officeart/2005/8/layout/list1"/>
    <dgm:cxn modelId="{D1B74B4B-A371-4997-88BA-864E5909B830}" type="presParOf" srcId="{EE857A20-8D5D-480B-8DD7-CB65A57F43D4}" destId="{49ACBFB6-8032-4BA5-8583-0B06BDEDDC79}" srcOrd="7" destOrd="0" presId="urn:microsoft.com/office/officeart/2005/8/layout/list1"/>
    <dgm:cxn modelId="{34A96945-5FA0-43C3-B4CB-89FB3FF6B078}" type="presParOf" srcId="{EE857A20-8D5D-480B-8DD7-CB65A57F43D4}" destId="{CA7ECB20-3B93-44A4-91C9-36ADFFCE64A7}" srcOrd="8" destOrd="0" presId="urn:microsoft.com/office/officeart/2005/8/layout/list1"/>
    <dgm:cxn modelId="{60A8DC3F-8574-4199-8BEB-60CAF6CF6A0A}" type="presParOf" srcId="{CA7ECB20-3B93-44A4-91C9-36ADFFCE64A7}" destId="{4BC25798-518F-442D-ABBF-9E66FBA8421C}" srcOrd="0" destOrd="0" presId="urn:microsoft.com/office/officeart/2005/8/layout/list1"/>
    <dgm:cxn modelId="{EB5C5F0F-2B81-4C00-8801-86514EF9C9FF}" type="presParOf" srcId="{CA7ECB20-3B93-44A4-91C9-36ADFFCE64A7}" destId="{75F0C720-BB10-40E6-99BE-D4A48B7708E8}" srcOrd="1" destOrd="0" presId="urn:microsoft.com/office/officeart/2005/8/layout/list1"/>
    <dgm:cxn modelId="{F68D38F0-A3A7-4FD0-9F99-C4628909250E}" type="presParOf" srcId="{EE857A20-8D5D-480B-8DD7-CB65A57F43D4}" destId="{5F9B7A34-4AB2-4D76-80BC-163D5143E9B5}" srcOrd="9" destOrd="0" presId="urn:microsoft.com/office/officeart/2005/8/layout/list1"/>
    <dgm:cxn modelId="{9306332D-8ED1-4517-89E0-AEBC7AABB327}" type="presParOf" srcId="{EE857A20-8D5D-480B-8DD7-CB65A57F43D4}" destId="{753DC773-415E-47CB-AD41-ACE75EE67239}" srcOrd="10" destOrd="0" presId="urn:microsoft.com/office/officeart/2005/8/layout/list1"/>
    <dgm:cxn modelId="{64DEE7F2-A9AD-4DA9-BBB2-50258099024B}" type="presParOf" srcId="{EE857A20-8D5D-480B-8DD7-CB65A57F43D4}" destId="{8AF90BB5-DA1E-46F4-84E2-DB8CCF28A076}" srcOrd="11" destOrd="0" presId="urn:microsoft.com/office/officeart/2005/8/layout/list1"/>
    <dgm:cxn modelId="{EFCB92FE-1E73-4605-842C-15977B68A82A}" type="presParOf" srcId="{EE857A20-8D5D-480B-8DD7-CB65A57F43D4}" destId="{ACC5D729-727C-4E33-9EA9-AB7BD37FCC89}" srcOrd="12" destOrd="0" presId="urn:microsoft.com/office/officeart/2005/8/layout/list1"/>
    <dgm:cxn modelId="{926BE247-9D67-46B0-8F1A-94875289DF69}" type="presParOf" srcId="{ACC5D729-727C-4E33-9EA9-AB7BD37FCC89}" destId="{5F6C7A57-B39E-48AC-8434-7E215346084D}" srcOrd="0" destOrd="0" presId="urn:microsoft.com/office/officeart/2005/8/layout/list1"/>
    <dgm:cxn modelId="{71B073E4-A5F9-4A72-8FC6-F3013AF5B342}" type="presParOf" srcId="{ACC5D729-727C-4E33-9EA9-AB7BD37FCC89}" destId="{04875FB5-C5AD-4F62-AA62-DCD1FEEBA639}" srcOrd="1" destOrd="0" presId="urn:microsoft.com/office/officeart/2005/8/layout/list1"/>
    <dgm:cxn modelId="{2120A85C-4DB7-4837-827A-F6C53929B905}" type="presParOf" srcId="{EE857A20-8D5D-480B-8DD7-CB65A57F43D4}" destId="{456DB1F8-D1D7-4C12-A7F9-00C0501D68F8}" srcOrd="13" destOrd="0" presId="urn:microsoft.com/office/officeart/2005/8/layout/list1"/>
    <dgm:cxn modelId="{524FA9EE-5AC4-45F2-A64C-89853A7235BB}" type="presParOf" srcId="{EE857A20-8D5D-480B-8DD7-CB65A57F43D4}" destId="{803A839D-75E1-420E-91C7-DA5348613EB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586B86-219E-47BC-B091-437946F196A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85F5D1-3ED0-4C94-9EC8-0C47465021AD}">
      <dgm:prSet phldrT="[Текст]"/>
      <dgm:spPr/>
      <dgm:t>
        <a:bodyPr/>
        <a:lstStyle/>
        <a:p>
          <a:r>
            <a:rPr lang="ru-RU" b="1" i="0" dirty="0" smtClean="0"/>
            <a:t>ШО №1</a:t>
          </a:r>
          <a:r>
            <a:rPr lang="ru-RU" b="0" i="0" dirty="0"/>
            <a:t> </a:t>
          </a:r>
          <a:r>
            <a:rPr lang="ru-RU" b="0" i="0" dirty="0" smtClean="0"/>
            <a:t>Путевой проезд, </a:t>
          </a:r>
          <a:r>
            <a:rPr lang="ru-RU" b="0" i="0" dirty="0"/>
            <a:t>дом 5А</a:t>
          </a:r>
          <a:endParaRPr lang="ru-RU" i="0" dirty="0"/>
        </a:p>
      </dgm:t>
    </dgm:pt>
    <dgm:pt modelId="{DCD19D9A-85FE-4B1A-91BA-61A330CB47E3}" type="parTrans" cxnId="{15CD958F-9FD8-4CAD-9F54-7D24D19A4B3E}">
      <dgm:prSet/>
      <dgm:spPr/>
      <dgm:t>
        <a:bodyPr/>
        <a:lstStyle/>
        <a:p>
          <a:endParaRPr lang="ru-RU"/>
        </a:p>
      </dgm:t>
    </dgm:pt>
    <dgm:pt modelId="{81FC85F6-391D-40B5-A797-B6679F1AFCDE}" type="sibTrans" cxnId="{15CD958F-9FD8-4CAD-9F54-7D24D19A4B3E}">
      <dgm:prSet/>
      <dgm:spPr/>
      <dgm:t>
        <a:bodyPr/>
        <a:lstStyle/>
        <a:p>
          <a:endParaRPr lang="ru-RU"/>
        </a:p>
      </dgm:t>
    </dgm:pt>
    <dgm:pt modelId="{75FE6445-998F-4F4A-A6F6-519727369796}">
      <dgm:prSet phldrT="[Текст]"/>
      <dgm:spPr/>
      <dgm:t>
        <a:bodyPr/>
        <a:lstStyle/>
        <a:p>
          <a:r>
            <a:rPr lang="ru-RU" b="1" i="0" dirty="0" smtClean="0"/>
            <a:t>ШО №2</a:t>
          </a:r>
          <a:r>
            <a:rPr lang="ru-RU" b="0" i="0" dirty="0" smtClean="0"/>
            <a:t> Инженерная улица, дом 16</a:t>
          </a:r>
          <a:endParaRPr lang="ru-RU" b="0" dirty="0"/>
        </a:p>
      </dgm:t>
    </dgm:pt>
    <dgm:pt modelId="{3ACD4281-7A07-4135-891E-8C9F2BA27134}" type="parTrans" cxnId="{55CF2FA1-705C-41AD-89F9-A57F65F998DF}">
      <dgm:prSet/>
      <dgm:spPr/>
      <dgm:t>
        <a:bodyPr/>
        <a:lstStyle/>
        <a:p>
          <a:endParaRPr lang="ru-RU"/>
        </a:p>
      </dgm:t>
    </dgm:pt>
    <dgm:pt modelId="{8C833AE1-6509-437E-9538-6EE5B6A63D83}" type="sibTrans" cxnId="{55CF2FA1-705C-41AD-89F9-A57F65F998DF}">
      <dgm:prSet/>
      <dgm:spPr/>
      <dgm:t>
        <a:bodyPr/>
        <a:lstStyle/>
        <a:p>
          <a:endParaRPr lang="ru-RU"/>
        </a:p>
      </dgm:t>
    </dgm:pt>
    <dgm:pt modelId="{EE857A20-8D5D-480B-8DD7-CB65A57F43D4}" type="pres">
      <dgm:prSet presAssocID="{3D586B86-219E-47BC-B091-437946F196A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469558-7338-40BC-87B6-584E8B9A9E30}" type="pres">
      <dgm:prSet presAssocID="{0485F5D1-3ED0-4C94-9EC8-0C47465021AD}" presName="parentLin" presStyleCnt="0"/>
      <dgm:spPr/>
    </dgm:pt>
    <dgm:pt modelId="{C4A9E923-CF17-4E54-A0F4-61137F175A76}" type="pres">
      <dgm:prSet presAssocID="{0485F5D1-3ED0-4C94-9EC8-0C47465021AD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84CD3369-E345-48CF-A796-D3A8B54B3FBD}" type="pres">
      <dgm:prSet presAssocID="{0485F5D1-3ED0-4C94-9EC8-0C47465021A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D77F11-8045-4917-9F63-111D4963FF50}" type="pres">
      <dgm:prSet presAssocID="{0485F5D1-3ED0-4C94-9EC8-0C47465021AD}" presName="negativeSpace" presStyleCnt="0"/>
      <dgm:spPr/>
    </dgm:pt>
    <dgm:pt modelId="{85A14791-F429-4876-88B7-2B310CB9ABC2}" type="pres">
      <dgm:prSet presAssocID="{0485F5D1-3ED0-4C94-9EC8-0C47465021AD}" presName="childText" presStyleLbl="conFgAcc1" presStyleIdx="0" presStyleCnt="2">
        <dgm:presLayoutVars>
          <dgm:bulletEnabled val="1"/>
        </dgm:presLayoutVars>
      </dgm:prSet>
      <dgm:spPr/>
    </dgm:pt>
    <dgm:pt modelId="{0CEBC1B2-C227-4F1D-AAC9-CAC649EC3E4A}" type="pres">
      <dgm:prSet presAssocID="{81FC85F6-391D-40B5-A797-B6679F1AFCDE}" presName="spaceBetweenRectangles" presStyleCnt="0"/>
      <dgm:spPr/>
    </dgm:pt>
    <dgm:pt modelId="{D1A33447-DA65-485C-BA6C-032150593CD5}" type="pres">
      <dgm:prSet presAssocID="{75FE6445-998F-4F4A-A6F6-519727369796}" presName="parentLin" presStyleCnt="0"/>
      <dgm:spPr/>
    </dgm:pt>
    <dgm:pt modelId="{540CE927-16B1-4E84-AD6E-3EE9A547C670}" type="pres">
      <dgm:prSet presAssocID="{75FE6445-998F-4F4A-A6F6-519727369796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B34FCFAA-3FC0-4066-B6F2-C42193DF4843}" type="pres">
      <dgm:prSet presAssocID="{75FE6445-998F-4F4A-A6F6-519727369796}" presName="parentText" presStyleLbl="node1" presStyleIdx="1" presStyleCnt="2" custLinFactNeighborX="92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5F5EA7-EC6F-4C33-9542-76ECB8EA817C}" type="pres">
      <dgm:prSet presAssocID="{75FE6445-998F-4F4A-A6F6-519727369796}" presName="negativeSpace" presStyleCnt="0"/>
      <dgm:spPr/>
    </dgm:pt>
    <dgm:pt modelId="{22127476-E2F5-433A-AA6B-E798374E8266}" type="pres">
      <dgm:prSet presAssocID="{75FE6445-998F-4F4A-A6F6-51972736979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5CF2FA1-705C-41AD-89F9-A57F65F998DF}" srcId="{3D586B86-219E-47BC-B091-437946F196AA}" destId="{75FE6445-998F-4F4A-A6F6-519727369796}" srcOrd="1" destOrd="0" parTransId="{3ACD4281-7A07-4135-891E-8C9F2BA27134}" sibTransId="{8C833AE1-6509-437E-9538-6EE5B6A63D83}"/>
    <dgm:cxn modelId="{38BA3573-C195-41F2-A367-E2F75A1C52BB}" type="presOf" srcId="{3D586B86-219E-47BC-B091-437946F196AA}" destId="{EE857A20-8D5D-480B-8DD7-CB65A57F43D4}" srcOrd="0" destOrd="0" presId="urn:microsoft.com/office/officeart/2005/8/layout/list1"/>
    <dgm:cxn modelId="{00AD7A1E-8FD0-4857-B9E9-A5CBE4436DCE}" type="presOf" srcId="{75FE6445-998F-4F4A-A6F6-519727369796}" destId="{540CE927-16B1-4E84-AD6E-3EE9A547C670}" srcOrd="0" destOrd="0" presId="urn:microsoft.com/office/officeart/2005/8/layout/list1"/>
    <dgm:cxn modelId="{00EE20C8-758F-4900-8D17-DA40D00C9647}" type="presOf" srcId="{0485F5D1-3ED0-4C94-9EC8-0C47465021AD}" destId="{84CD3369-E345-48CF-A796-D3A8B54B3FBD}" srcOrd="1" destOrd="0" presId="urn:microsoft.com/office/officeart/2005/8/layout/list1"/>
    <dgm:cxn modelId="{2BF8138E-F6DE-4E32-B4B9-9AE26D07FBCB}" type="presOf" srcId="{75FE6445-998F-4F4A-A6F6-519727369796}" destId="{B34FCFAA-3FC0-4066-B6F2-C42193DF4843}" srcOrd="1" destOrd="0" presId="urn:microsoft.com/office/officeart/2005/8/layout/list1"/>
    <dgm:cxn modelId="{88629EAE-AC45-4A19-9884-E90F2532A94D}" type="presOf" srcId="{0485F5D1-3ED0-4C94-9EC8-0C47465021AD}" destId="{C4A9E923-CF17-4E54-A0F4-61137F175A76}" srcOrd="0" destOrd="0" presId="urn:microsoft.com/office/officeart/2005/8/layout/list1"/>
    <dgm:cxn modelId="{15CD958F-9FD8-4CAD-9F54-7D24D19A4B3E}" srcId="{3D586B86-219E-47BC-B091-437946F196AA}" destId="{0485F5D1-3ED0-4C94-9EC8-0C47465021AD}" srcOrd="0" destOrd="0" parTransId="{DCD19D9A-85FE-4B1A-91BA-61A330CB47E3}" sibTransId="{81FC85F6-391D-40B5-A797-B6679F1AFCDE}"/>
    <dgm:cxn modelId="{73CAEB91-1666-4CA2-8BEF-65BDE65350E3}" type="presParOf" srcId="{EE857A20-8D5D-480B-8DD7-CB65A57F43D4}" destId="{BB469558-7338-40BC-87B6-584E8B9A9E30}" srcOrd="0" destOrd="0" presId="urn:microsoft.com/office/officeart/2005/8/layout/list1"/>
    <dgm:cxn modelId="{A1982D21-5DF4-471B-BF64-361D0C00BF5D}" type="presParOf" srcId="{BB469558-7338-40BC-87B6-584E8B9A9E30}" destId="{C4A9E923-CF17-4E54-A0F4-61137F175A76}" srcOrd="0" destOrd="0" presId="urn:microsoft.com/office/officeart/2005/8/layout/list1"/>
    <dgm:cxn modelId="{5E4E8094-9C78-45E0-B03A-029D53A99EC3}" type="presParOf" srcId="{BB469558-7338-40BC-87B6-584E8B9A9E30}" destId="{84CD3369-E345-48CF-A796-D3A8B54B3FBD}" srcOrd="1" destOrd="0" presId="urn:microsoft.com/office/officeart/2005/8/layout/list1"/>
    <dgm:cxn modelId="{DE039B65-3B1A-4A56-AE14-073F80EE1560}" type="presParOf" srcId="{EE857A20-8D5D-480B-8DD7-CB65A57F43D4}" destId="{9DD77F11-8045-4917-9F63-111D4963FF50}" srcOrd="1" destOrd="0" presId="urn:microsoft.com/office/officeart/2005/8/layout/list1"/>
    <dgm:cxn modelId="{ADA3CBA3-6DDA-43DB-9326-CA0BEDC436D1}" type="presParOf" srcId="{EE857A20-8D5D-480B-8DD7-CB65A57F43D4}" destId="{85A14791-F429-4876-88B7-2B310CB9ABC2}" srcOrd="2" destOrd="0" presId="urn:microsoft.com/office/officeart/2005/8/layout/list1"/>
    <dgm:cxn modelId="{3FBA8AE6-E588-48AA-A082-D4D6050E646D}" type="presParOf" srcId="{EE857A20-8D5D-480B-8DD7-CB65A57F43D4}" destId="{0CEBC1B2-C227-4F1D-AAC9-CAC649EC3E4A}" srcOrd="3" destOrd="0" presId="urn:microsoft.com/office/officeart/2005/8/layout/list1"/>
    <dgm:cxn modelId="{1A425D54-216A-4415-A27F-E7E1C564C1A9}" type="presParOf" srcId="{EE857A20-8D5D-480B-8DD7-CB65A57F43D4}" destId="{D1A33447-DA65-485C-BA6C-032150593CD5}" srcOrd="4" destOrd="0" presId="urn:microsoft.com/office/officeart/2005/8/layout/list1"/>
    <dgm:cxn modelId="{ACC4E5FF-66A9-45DD-ABBC-4D9D5B7D4279}" type="presParOf" srcId="{D1A33447-DA65-485C-BA6C-032150593CD5}" destId="{540CE927-16B1-4E84-AD6E-3EE9A547C670}" srcOrd="0" destOrd="0" presId="urn:microsoft.com/office/officeart/2005/8/layout/list1"/>
    <dgm:cxn modelId="{3D779091-7651-49F9-9C9E-8B980E6ED4E9}" type="presParOf" srcId="{D1A33447-DA65-485C-BA6C-032150593CD5}" destId="{B34FCFAA-3FC0-4066-B6F2-C42193DF4843}" srcOrd="1" destOrd="0" presId="urn:microsoft.com/office/officeart/2005/8/layout/list1"/>
    <dgm:cxn modelId="{1E8296E9-9E5D-4034-83AE-E8C4E309022A}" type="presParOf" srcId="{EE857A20-8D5D-480B-8DD7-CB65A57F43D4}" destId="{275F5EA7-EC6F-4C33-9542-76ECB8EA817C}" srcOrd="5" destOrd="0" presId="urn:microsoft.com/office/officeart/2005/8/layout/list1"/>
    <dgm:cxn modelId="{21A0501F-0F7E-4986-93F2-213989AE2763}" type="presParOf" srcId="{EE857A20-8D5D-480B-8DD7-CB65A57F43D4}" destId="{22127476-E2F5-433A-AA6B-E798374E826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14791-F429-4876-88B7-2B310CB9ABC2}">
      <dsp:nvSpPr>
        <dsp:cNvPr id="0" name=""/>
        <dsp:cNvSpPr/>
      </dsp:nvSpPr>
      <dsp:spPr>
        <a:xfrm>
          <a:off x="0" y="184781"/>
          <a:ext cx="3629242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CD3369-E345-48CF-A796-D3A8B54B3FBD}">
      <dsp:nvSpPr>
        <dsp:cNvPr id="0" name=""/>
        <dsp:cNvSpPr/>
      </dsp:nvSpPr>
      <dsp:spPr>
        <a:xfrm>
          <a:off x="181462" y="22421"/>
          <a:ext cx="2540469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24" tIns="0" rIns="96024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ДО №3</a:t>
          </a:r>
          <a:r>
            <a:rPr lang="ru-RU" sz="1100" b="0" i="0" kern="1200" dirty="0"/>
            <a:t> </a:t>
          </a:r>
          <a:r>
            <a:rPr lang="ru-RU" sz="1100" b="0" i="0" kern="1200" dirty="0" smtClean="0"/>
            <a:t> </a:t>
          </a:r>
          <a:r>
            <a:rPr lang="ru-RU" sz="1100" b="0" i="0" kern="1200" dirty="0"/>
            <a:t>проезд Черского, дом 5А</a:t>
          </a:r>
          <a:endParaRPr lang="ru-RU" sz="1100" i="0" kern="1200" dirty="0"/>
        </a:p>
      </dsp:txBody>
      <dsp:txXfrm>
        <a:off x="197314" y="38273"/>
        <a:ext cx="2508765" cy="293016"/>
      </dsp:txXfrm>
    </dsp:sp>
    <dsp:sp modelId="{22127476-E2F5-433A-AA6B-E798374E8266}">
      <dsp:nvSpPr>
        <dsp:cNvPr id="0" name=""/>
        <dsp:cNvSpPr/>
      </dsp:nvSpPr>
      <dsp:spPr>
        <a:xfrm>
          <a:off x="0" y="683741"/>
          <a:ext cx="3629242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FCFAA-3FC0-4066-B6F2-C42193DF4843}">
      <dsp:nvSpPr>
        <dsp:cNvPr id="0" name=""/>
        <dsp:cNvSpPr/>
      </dsp:nvSpPr>
      <dsp:spPr>
        <a:xfrm>
          <a:off x="198263" y="521381"/>
          <a:ext cx="2540469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24" tIns="0" rIns="96024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/>
            <a:t>ДО №</a:t>
          </a:r>
          <a:r>
            <a:rPr lang="ru-RU" sz="1100" b="1" kern="1200" dirty="0" smtClean="0"/>
            <a:t>4</a:t>
          </a:r>
          <a:r>
            <a:rPr lang="ru-RU" sz="1100" b="0" kern="1200" dirty="0" smtClean="0"/>
            <a:t> </a:t>
          </a:r>
          <a:r>
            <a:rPr lang="ru-RU" sz="1100" b="0" kern="1200" dirty="0"/>
            <a:t>проезд Черского, дом 21Б</a:t>
          </a:r>
        </a:p>
      </dsp:txBody>
      <dsp:txXfrm>
        <a:off x="214115" y="537233"/>
        <a:ext cx="2508765" cy="293016"/>
      </dsp:txXfrm>
    </dsp:sp>
    <dsp:sp modelId="{753DC773-415E-47CB-AD41-ACE75EE67239}">
      <dsp:nvSpPr>
        <dsp:cNvPr id="0" name=""/>
        <dsp:cNvSpPr/>
      </dsp:nvSpPr>
      <dsp:spPr>
        <a:xfrm>
          <a:off x="0" y="1182701"/>
          <a:ext cx="3629242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F0C720-BB10-40E6-99BE-D4A48B7708E8}">
      <dsp:nvSpPr>
        <dsp:cNvPr id="0" name=""/>
        <dsp:cNvSpPr/>
      </dsp:nvSpPr>
      <dsp:spPr>
        <a:xfrm>
          <a:off x="181462" y="1020341"/>
          <a:ext cx="2540469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24" tIns="0" rIns="96024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ДО №5</a:t>
          </a:r>
          <a:r>
            <a:rPr lang="ru-RU" sz="1100" b="0" i="1" kern="1200" dirty="0"/>
            <a:t> </a:t>
          </a:r>
          <a:r>
            <a:rPr lang="ru-RU" sz="1100" b="0" i="0" kern="1200" dirty="0" smtClean="0"/>
            <a:t>проезд </a:t>
          </a:r>
          <a:r>
            <a:rPr lang="ru-RU" sz="1100" b="0" i="0" kern="1200" dirty="0"/>
            <a:t>Черского, дом 27А</a:t>
          </a:r>
          <a:endParaRPr lang="ru-RU" sz="1100" i="0" kern="1200" dirty="0"/>
        </a:p>
      </dsp:txBody>
      <dsp:txXfrm>
        <a:off x="197314" y="1036193"/>
        <a:ext cx="2508765" cy="293016"/>
      </dsp:txXfrm>
    </dsp:sp>
    <dsp:sp modelId="{803A839D-75E1-420E-91C7-DA5348613EB4}">
      <dsp:nvSpPr>
        <dsp:cNvPr id="0" name=""/>
        <dsp:cNvSpPr/>
      </dsp:nvSpPr>
      <dsp:spPr>
        <a:xfrm>
          <a:off x="0" y="1703153"/>
          <a:ext cx="3629242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75FB5-C5AD-4F62-AA62-DCD1FEEBA639}">
      <dsp:nvSpPr>
        <dsp:cNvPr id="0" name=""/>
        <dsp:cNvSpPr/>
      </dsp:nvSpPr>
      <dsp:spPr>
        <a:xfrm>
          <a:off x="181462" y="1519302"/>
          <a:ext cx="2540469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24" tIns="0" rIns="96024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ДО №6</a:t>
          </a:r>
          <a:r>
            <a:rPr lang="ru-RU" sz="1100" b="0" i="0" kern="1200" dirty="0"/>
            <a:t>  </a:t>
          </a:r>
          <a:r>
            <a:rPr lang="ru-RU" sz="1100" b="0" i="0" kern="1200" dirty="0" smtClean="0"/>
            <a:t>Стандартная </a:t>
          </a:r>
          <a:r>
            <a:rPr lang="ru-RU" sz="1100" b="0" i="0" kern="1200" dirty="0"/>
            <a:t>улица, дом 33</a:t>
          </a:r>
          <a:endParaRPr lang="ru-RU" sz="1100" i="0" kern="1200" dirty="0"/>
        </a:p>
      </dsp:txBody>
      <dsp:txXfrm>
        <a:off x="197314" y="1535154"/>
        <a:ext cx="2508765" cy="293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14791-F429-4876-88B7-2B310CB9ABC2}">
      <dsp:nvSpPr>
        <dsp:cNvPr id="0" name=""/>
        <dsp:cNvSpPr/>
      </dsp:nvSpPr>
      <dsp:spPr>
        <a:xfrm>
          <a:off x="0" y="563846"/>
          <a:ext cx="3576799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CD3369-E345-48CF-A796-D3A8B54B3FBD}">
      <dsp:nvSpPr>
        <dsp:cNvPr id="0" name=""/>
        <dsp:cNvSpPr/>
      </dsp:nvSpPr>
      <dsp:spPr>
        <a:xfrm>
          <a:off x="178839" y="401486"/>
          <a:ext cx="2503759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636" tIns="0" rIns="94636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/>
            <a:t>ШО №1</a:t>
          </a:r>
          <a:r>
            <a:rPr lang="ru-RU" sz="1100" b="0" i="0" kern="1200" dirty="0"/>
            <a:t> </a:t>
          </a:r>
          <a:r>
            <a:rPr lang="ru-RU" sz="1100" b="0" i="0" kern="1200" dirty="0" smtClean="0"/>
            <a:t>Путевой проезд, </a:t>
          </a:r>
          <a:r>
            <a:rPr lang="ru-RU" sz="1100" b="0" i="0" kern="1200" dirty="0"/>
            <a:t>дом 5А</a:t>
          </a:r>
          <a:endParaRPr lang="ru-RU" sz="1100" i="0" kern="1200" dirty="0"/>
        </a:p>
      </dsp:txBody>
      <dsp:txXfrm>
        <a:off x="194691" y="417338"/>
        <a:ext cx="2472055" cy="293016"/>
      </dsp:txXfrm>
    </dsp:sp>
    <dsp:sp modelId="{22127476-E2F5-433A-AA6B-E798374E8266}">
      <dsp:nvSpPr>
        <dsp:cNvPr id="0" name=""/>
        <dsp:cNvSpPr/>
      </dsp:nvSpPr>
      <dsp:spPr>
        <a:xfrm>
          <a:off x="0" y="1062806"/>
          <a:ext cx="3576799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FCFAA-3FC0-4066-B6F2-C42193DF4843}">
      <dsp:nvSpPr>
        <dsp:cNvPr id="0" name=""/>
        <dsp:cNvSpPr/>
      </dsp:nvSpPr>
      <dsp:spPr>
        <a:xfrm>
          <a:off x="195398" y="900446"/>
          <a:ext cx="2503759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636" tIns="0" rIns="94636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/>
            <a:t>ШО №2</a:t>
          </a:r>
          <a:r>
            <a:rPr lang="ru-RU" sz="1100" b="0" i="0" kern="1200" dirty="0" smtClean="0"/>
            <a:t> Инженерная улица, дом 16</a:t>
          </a:r>
          <a:endParaRPr lang="ru-RU" sz="1100" b="0" kern="1200" dirty="0"/>
        </a:p>
      </dsp:txBody>
      <dsp:txXfrm>
        <a:off x="211250" y="916298"/>
        <a:ext cx="2472055" cy="29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45209-C449-4F19-9707-D0B9F33069F9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C26FE-FB11-4DFB-9CE6-650A9D0C9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82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BAB9-812C-4A6D-BA3E-5D9E8C05A4F6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2BEC4-F06D-4EC4-B5B6-5B05F3BE6DA5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E7C7-CA81-4194-AA41-CB4E554FE645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83E1-3C5E-4F85-B6F9-1755BC135D50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0687-D2C2-4A07-B3F3-7B2A21F4245E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C521C-2033-4609-A714-134F377651E4}" type="datetime1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60D11-5078-4596-B46C-FD3EB0791911}" type="datetime1">
              <a:rPr lang="en-US" smtClean="0"/>
              <a:t>6/16/2022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3DF93-7C8D-4DDB-9476-19CC0F6FAD6B}" type="datetime1">
              <a:rPr lang="en-US" smtClean="0"/>
              <a:t>6/16/2022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0473C-1E40-45CE-9B07-588DABACBFF7}" type="datetime1">
              <a:rPr lang="en-US" smtClean="0"/>
              <a:t>6/16/2022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FF197-155A-4397-8FD3-DCAD9DD7BADB}" type="datetime1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4F8A8-7BDC-4FCB-9FAC-874DC0241FD2}" type="datetime1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" y="275"/>
            <a:ext cx="9143024" cy="51429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7B494-36C9-4167-BFC8-0B81E91C2B40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66166" y="287292"/>
            <a:ext cx="8220635" cy="458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sorokinav9@edu.mos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2321" y="1759961"/>
            <a:ext cx="7280299" cy="1852878"/>
          </a:xfrm>
        </p:spPr>
        <p:txBody>
          <a:bodyPr anchor="ctr">
            <a:noAutofit/>
          </a:bodyPr>
          <a:lstStyle/>
          <a:p>
            <a:r>
              <a:rPr lang="ru-RU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Итоги работы ГБОУ Школа № </a:t>
            </a:r>
            <a:r>
              <a:rPr lang="ru-RU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305</a:t>
            </a:r>
            <a:br>
              <a:rPr lang="ru-RU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1/22 </a:t>
            </a:r>
            <a:r>
              <a:rPr lang="ru-RU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учебный год</a:t>
            </a:r>
            <a:endParaRPr lang="en-US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Школа 305_Монтажная область 1.jpg"/>
          <p:cNvPicPr>
            <a:picLocks noChangeAspect="1"/>
          </p:cNvPicPr>
          <p:nvPr/>
        </p:nvPicPr>
        <p:blipFill>
          <a:blip r:embed="rId2" cstate="print"/>
          <a:srcRect t="21244" b="18135"/>
          <a:stretch>
            <a:fillRect/>
          </a:stretch>
        </p:blipFill>
        <p:spPr>
          <a:xfrm>
            <a:off x="48861" y="0"/>
            <a:ext cx="1393227" cy="84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6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91565"/>
            <a:ext cx="7886700" cy="647704"/>
          </a:xfrm>
        </p:spPr>
        <p:txBody>
          <a:bodyPr>
            <a:normAutofit/>
          </a:bodyPr>
          <a:lstStyle/>
          <a:p>
            <a:pPr algn="ctr"/>
            <a:r>
              <a:rPr lang="ru-RU" sz="23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2021/22 учебном году в нашей школе ВПЕРВЫЕ:</a:t>
            </a:r>
            <a:endParaRPr lang="ru-RU" sz="23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91"/>
            <a:ext cx="816678" cy="495220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9264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10287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787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4083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525" y="888822"/>
            <a:ext cx="3587262" cy="37439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/>
              <a:t>Учитель-логопед </a:t>
            </a:r>
            <a:r>
              <a:rPr lang="ru-RU" sz="1600" dirty="0" err="1"/>
              <a:t>Прожогина</a:t>
            </a:r>
            <a:r>
              <a:rPr lang="ru-RU" sz="1600" dirty="0"/>
              <a:t> Светлана Александровна разработала тренинг с советами для родителей и педагогов по развитию речи дошкольников и представила его на общегородском онлайн совещании для родителей.</a:t>
            </a:r>
          </a:p>
          <a:p>
            <a:pPr marL="0" indent="0" algn="just">
              <a:buNone/>
            </a:pPr>
            <a:endParaRPr lang="ru-RU" sz="1600" dirty="0" smtClean="0"/>
          </a:p>
          <a:p>
            <a:pPr marL="0" indent="0" algn="just">
              <a:buNone/>
            </a:pPr>
            <a:r>
              <a:rPr lang="ru-RU" sz="1600" dirty="0" smtClean="0"/>
              <a:t>Команды </a:t>
            </a:r>
            <a:r>
              <a:rPr lang="ru-RU" sz="1600" dirty="0"/>
              <a:t>учителей и воспитателей приняли участие в тренингах Центр современной методики дошкольного и начального общего образования, а также стали участниками городского образовательного проекта "Школа московского воспитателя".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222" y="888822"/>
            <a:ext cx="2909456" cy="1777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108" y="2858298"/>
            <a:ext cx="2917570" cy="1864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18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91565"/>
            <a:ext cx="7886700" cy="647704"/>
          </a:xfrm>
        </p:spPr>
        <p:txBody>
          <a:bodyPr>
            <a:normAutofit/>
          </a:bodyPr>
          <a:lstStyle/>
          <a:p>
            <a:pPr algn="ctr"/>
            <a:r>
              <a:rPr lang="ru-RU" sz="23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2021/22 учебном году в нашей школе ВПЕРВЫЕ:</a:t>
            </a:r>
            <a:endParaRPr lang="ru-RU" sz="23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91"/>
            <a:ext cx="816678" cy="495220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9264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10287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787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4083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363" y="904147"/>
            <a:ext cx="3549874" cy="374390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600" dirty="0"/>
              <a:t>Наша школа стала участником городских проектов предпрофессионального образования «Новый педагогический класс», «Математическая вертикаль плюс».</a:t>
            </a:r>
          </a:p>
          <a:p>
            <a:pPr marL="0" indent="0" algn="just">
              <a:buNone/>
            </a:pPr>
            <a:r>
              <a:rPr lang="ru-RU" sz="1600" dirty="0" smtClean="0"/>
              <a:t>В </a:t>
            </a:r>
            <a:r>
              <a:rPr lang="ru-RU" sz="1600" dirty="0"/>
              <a:t>2022/23 учебном году у нас будет шесть первых классов.</a:t>
            </a:r>
          </a:p>
          <a:p>
            <a:pPr marL="0" indent="0" algn="just">
              <a:buNone/>
            </a:pPr>
            <a:r>
              <a:rPr lang="ru-RU" sz="1600" dirty="0" smtClean="0"/>
              <a:t>Контингент </a:t>
            </a:r>
            <a:r>
              <a:rPr lang="ru-RU" sz="1600" dirty="0"/>
              <a:t>Школы перешагнул отметку в 2000 человек.</a:t>
            </a:r>
          </a:p>
          <a:p>
            <a:pPr marL="0" indent="0" algn="just">
              <a:buNone/>
            </a:pPr>
            <a:r>
              <a:rPr lang="ru-RU" sz="1600" dirty="0"/>
              <a:t>Мы стали участниками проекта «Осмысленное чтение» и разработали комплекты образовательных материалов, которые будут включены в электронное учебное пособие Московской электронной школы.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543" y="2821222"/>
            <a:ext cx="2716814" cy="16113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27" y="886893"/>
            <a:ext cx="1600604" cy="16006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719" y="925677"/>
            <a:ext cx="1561820" cy="156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91565"/>
            <a:ext cx="7886700" cy="647704"/>
          </a:xfrm>
        </p:spPr>
        <p:txBody>
          <a:bodyPr>
            <a:normAutofit/>
          </a:bodyPr>
          <a:lstStyle/>
          <a:p>
            <a:pPr algn="ctr"/>
            <a:r>
              <a:rPr lang="ru-RU" sz="23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2021/22 учебном году в нашей школе ВПЕРВЫЕ:</a:t>
            </a:r>
            <a:endParaRPr lang="ru-RU" sz="23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91"/>
            <a:ext cx="816678" cy="495220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9264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10287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787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4083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362" y="904147"/>
            <a:ext cx="4221287" cy="37439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/>
              <a:t>Антонова Ольга Тарасовна стала победителем Московского городского профессионального конкурса педагогического мастерства и общественного признания «Педагоги года Москвы» в номинации «Педагог-психолог».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921" y="904147"/>
            <a:ext cx="3313291" cy="35307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32" y="2318976"/>
            <a:ext cx="3364145" cy="23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9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43721"/>
            <a:ext cx="7886700" cy="2955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задачи обучения и воспитания на новый учебный год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3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91"/>
            <a:ext cx="816678" cy="495220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9264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10287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787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4083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362" y="1022350"/>
            <a:ext cx="7923648" cy="3625698"/>
          </a:xfrm>
        </p:spPr>
        <p:txBody>
          <a:bodyPr>
            <a:normAutofit lnSpcReduction="10000"/>
          </a:bodyPr>
          <a:lstStyle/>
          <a:p>
            <a:r>
              <a:rPr lang="ru-RU" sz="1600" dirty="0"/>
              <a:t>реализация Федеральных государственных образовательных </a:t>
            </a:r>
            <a:r>
              <a:rPr lang="ru-RU" sz="1600" dirty="0" smtClean="0"/>
              <a:t>стандартов;</a:t>
            </a:r>
            <a:endParaRPr lang="ru-RU" sz="1600" dirty="0"/>
          </a:p>
          <a:p>
            <a:r>
              <a:rPr lang="ru-RU" sz="1600" dirty="0"/>
              <a:t>составление и реализация новых основных образовательных программ;</a:t>
            </a:r>
          </a:p>
          <a:p>
            <a:r>
              <a:rPr lang="ru-RU" sz="1600" dirty="0"/>
              <a:t>реализация городского проекта «Новый педагогический класс», «Математическая вертикаль плюс»;</a:t>
            </a:r>
          </a:p>
          <a:p>
            <a:r>
              <a:rPr lang="ru-RU" sz="1600" dirty="0"/>
              <a:t>вступление в проект «</a:t>
            </a:r>
            <a:r>
              <a:rPr lang="ru-RU" sz="1600" dirty="0" err="1" smtClean="0"/>
              <a:t>Медиавертикаль</a:t>
            </a:r>
            <a:r>
              <a:rPr lang="ru-RU" sz="1600" dirty="0"/>
              <a:t>»;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расширение системы дополнительного образования;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продолжение работы по развитию системы олимпиадного движения;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осуществление дальнейшего развития индивидуального сопровождения обучающихся на всех ступенях обучения в целях сохранения и укрепления здоровья, формирования здорового образа жизни обучающихся и воспитанников, оказание помощи детям, нуждающимся в психолого-педагогической и медико-социальной помощи.</a:t>
            </a: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0580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6277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у Вас остались еще вопросы, </a:t>
            </a:r>
            <a:b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можете их задать…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200" b="1" dirty="0" smtClean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школы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Сорокин Андрей Викторович </a:t>
            </a:r>
            <a:endParaRPr lang="en-US" sz="20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(499) 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901-03-20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sorokinav9@edu.mos.ru</a:t>
            </a:r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://sch305.mskobr.ru</a:t>
            </a:r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34331" cy="991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294" y="1509080"/>
            <a:ext cx="1808656" cy="2027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779" y="1509080"/>
            <a:ext cx="1859741" cy="18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7291"/>
            <a:ext cx="7886700" cy="6477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ГБОУ </a:t>
            </a:r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Школа № </a:t>
            </a:r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305</a:t>
            </a:r>
            <a:endParaRPr lang="ru-RU" sz="2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91"/>
            <a:ext cx="816678" cy="495220"/>
          </a:xfrm>
          <a:prstGeom prst="rect">
            <a:avLst/>
          </a:prstGeom>
        </p:spPr>
      </p:pic>
      <p:pic>
        <p:nvPicPr>
          <p:cNvPr id="22" name="Объект 21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6513" y="2294556"/>
            <a:ext cx="4599921" cy="259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1249909927"/>
              </p:ext>
            </p:extLst>
          </p:nvPr>
        </p:nvGraphicFramePr>
        <p:xfrm>
          <a:off x="408339" y="1612414"/>
          <a:ext cx="3629242" cy="1981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2989394870"/>
              </p:ext>
            </p:extLst>
          </p:nvPr>
        </p:nvGraphicFramePr>
        <p:xfrm>
          <a:off x="4956001" y="1275542"/>
          <a:ext cx="3576799" cy="1741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6" name="Заголовок 1"/>
          <p:cNvSpPr txBox="1">
            <a:spLocks/>
          </p:cNvSpPr>
          <p:nvPr/>
        </p:nvSpPr>
        <p:spPr>
          <a:xfrm>
            <a:off x="701723" y="771738"/>
            <a:ext cx="7886700" cy="647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Дошкольные группы		Школьные отделения</a:t>
            </a:r>
            <a:endParaRPr lang="ru-RU" sz="16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96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6188430"/>
              </p:ext>
            </p:extLst>
          </p:nvPr>
        </p:nvGraphicFramePr>
        <p:xfrm>
          <a:off x="696685" y="613134"/>
          <a:ext cx="3730173" cy="3566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5862">
                  <a:extLst>
                    <a:ext uri="{9D8B030D-6E8A-4147-A177-3AD203B41FA5}">
                      <a16:colId xmlns:a16="http://schemas.microsoft.com/office/drawing/2014/main" val="32621056"/>
                    </a:ext>
                  </a:extLst>
                </a:gridCol>
                <a:gridCol w="501318">
                  <a:extLst>
                    <a:ext uri="{9D8B030D-6E8A-4147-A177-3AD203B41FA5}">
                      <a16:colId xmlns:a16="http://schemas.microsoft.com/office/drawing/2014/main" val="2116098238"/>
                    </a:ext>
                  </a:extLst>
                </a:gridCol>
                <a:gridCol w="552993">
                  <a:extLst>
                    <a:ext uri="{9D8B030D-6E8A-4147-A177-3AD203B41FA5}">
                      <a16:colId xmlns:a16="http://schemas.microsoft.com/office/drawing/2014/main" val="3980079451"/>
                    </a:ext>
                  </a:extLst>
                </a:gridCol>
              </a:tblGrid>
              <a:tr h="4569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2" marR="47172" marT="47172" marB="4717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2" marR="47172" marT="47172" marB="4717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 smtClean="0"/>
                        <a:t>2022</a:t>
                      </a:r>
                      <a:endParaRPr lang="ru-RU" sz="1200" dirty="0"/>
                    </a:p>
                  </a:txBody>
                  <a:tcPr marL="47172" marR="47172" marT="47172" marB="47172" anchor="ctr"/>
                </a:tc>
                <a:extLst>
                  <a:ext uri="{0D108BD9-81ED-4DB2-BD59-A6C34878D82A}">
                    <a16:rowId xmlns:a16="http://schemas.microsoft.com/office/drawing/2014/main" val="3505042338"/>
                  </a:ext>
                </a:extLst>
              </a:tr>
              <a:tr h="82526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Общая численность обучающихся образовательной организации, чел.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2" marR="47172" marT="47172" marB="4717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19</a:t>
                      </a:r>
                      <a:r>
                        <a:rPr lang="en-US" sz="1200" dirty="0" smtClean="0">
                          <a:effectLst/>
                        </a:rPr>
                        <a:t>53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2" marR="47172" marT="47172" marB="4717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smtClean="0"/>
                        <a:t>2001</a:t>
                      </a:r>
                      <a:endParaRPr lang="ru-RU" sz="1200" dirty="0"/>
                    </a:p>
                  </a:txBody>
                  <a:tcPr marL="47172" marR="47172" marT="47172" marB="47172" anchor="ctr"/>
                </a:tc>
                <a:extLst>
                  <a:ext uri="{0D108BD9-81ED-4DB2-BD59-A6C34878D82A}">
                    <a16:rowId xmlns:a16="http://schemas.microsoft.com/office/drawing/2014/main" val="2671409293"/>
                  </a:ext>
                </a:extLst>
              </a:tr>
              <a:tr h="456953"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Из них на уровне: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2" marR="47172" marT="47172" marB="47172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280269"/>
                  </a:ext>
                </a:extLst>
              </a:tr>
              <a:tr h="4569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• дошкольного образования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2" marR="47172" marT="47172" marB="4717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643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2" marR="47172" marT="47172" marB="4717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670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2" marR="47172" marT="47172" marB="47172" anchor="ctr"/>
                </a:tc>
                <a:extLst>
                  <a:ext uri="{0D108BD9-81ED-4DB2-BD59-A6C34878D82A}">
                    <a16:rowId xmlns:a16="http://schemas.microsoft.com/office/drawing/2014/main" val="3593249462"/>
                  </a:ext>
                </a:extLst>
              </a:tr>
              <a:tr h="4569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• начального общего образования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2" marR="47172" marT="47172" marB="4717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542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2" marR="47172" marT="47172" marB="4717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5</a:t>
                      </a:r>
                      <a:r>
                        <a:rPr lang="ru-RU" sz="1200" dirty="0" smtClean="0">
                          <a:effectLst/>
                        </a:rPr>
                        <a:t>50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2" marR="47172" marT="47172" marB="47172" anchor="ctr"/>
                </a:tc>
                <a:extLst>
                  <a:ext uri="{0D108BD9-81ED-4DB2-BD59-A6C34878D82A}">
                    <a16:rowId xmlns:a16="http://schemas.microsoft.com/office/drawing/2014/main" val="767543814"/>
                  </a:ext>
                </a:extLst>
              </a:tr>
              <a:tr h="4569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• основного общего образования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2" marR="47172" marT="47172" marB="4717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618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2" marR="47172" marT="47172" marB="4717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65</a:t>
                      </a:r>
                      <a:r>
                        <a:rPr lang="ru-RU" sz="1200" dirty="0" smtClean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2" marR="47172" marT="47172" marB="47172" anchor="ctr"/>
                </a:tc>
                <a:extLst>
                  <a:ext uri="{0D108BD9-81ED-4DB2-BD59-A6C34878D82A}">
                    <a16:rowId xmlns:a16="http://schemas.microsoft.com/office/drawing/2014/main" val="2907812300"/>
                  </a:ext>
                </a:extLst>
              </a:tr>
              <a:tr h="4569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• среднего общего образования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2" marR="47172" marT="47172" marB="4717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150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2" marR="47172" marT="47172" marB="4717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119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2" marR="47172" marT="47172" marB="47172" anchor="ctr"/>
                </a:tc>
                <a:extLst>
                  <a:ext uri="{0D108BD9-81ED-4DB2-BD59-A6C34878D82A}">
                    <a16:rowId xmlns:a16="http://schemas.microsoft.com/office/drawing/2014/main" val="1214336328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96417" y="-34570"/>
            <a:ext cx="7886700" cy="6477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Times New Roman" panose="02020603050405020304" pitchFamily="18" charset="0"/>
              </a:rPr>
              <a:t>Показатели </a:t>
            </a:r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Times New Roman" panose="02020603050405020304" pitchFamily="18" charset="0"/>
              </a:rPr>
              <a:t>2021/22</a:t>
            </a:r>
            <a:endParaRPr lang="ru-RU" sz="2400" b="1" i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030360209"/>
              </p:ext>
            </p:extLst>
          </p:nvPr>
        </p:nvGraphicFramePr>
        <p:xfrm>
          <a:off x="4426858" y="883138"/>
          <a:ext cx="4118708" cy="329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344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7291"/>
            <a:ext cx="7886700" cy="6477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Times New Roman" panose="02020603050405020304" pitchFamily="18" charset="0"/>
              </a:rPr>
              <a:t>Участие в городских проектах</a:t>
            </a:r>
            <a:endParaRPr lang="ru-RU" sz="2400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91"/>
            <a:ext cx="816678" cy="495220"/>
          </a:xfrm>
          <a:prstGeom prst="rect">
            <a:avLst/>
          </a:prstGeom>
        </p:spPr>
      </p:pic>
      <p:pic>
        <p:nvPicPr>
          <p:cNvPr id="9" name="Объект 8" descr="kad.pn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16678" y="704995"/>
            <a:ext cx="966085" cy="946104"/>
          </a:xfrm>
          <a:prstGeom prst="rect">
            <a:avLst/>
          </a:prstGeom>
        </p:spPr>
      </p:pic>
      <p:pic>
        <p:nvPicPr>
          <p:cNvPr id="11" name="Рисунок 10" descr="logo-mesh_____w400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47689" y="586661"/>
            <a:ext cx="1638256" cy="1207015"/>
          </a:xfrm>
          <a:prstGeom prst="rect">
            <a:avLst/>
          </a:prstGeom>
        </p:spPr>
      </p:pic>
      <p:pic>
        <p:nvPicPr>
          <p:cNvPr id="12" name="Рисунок 11" descr="Vserossijskaya-olimpiada-shkolnikov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30812" y="639418"/>
            <a:ext cx="1045429" cy="1035923"/>
          </a:xfrm>
          <a:prstGeom prst="rect">
            <a:avLst/>
          </a:prstGeom>
        </p:spPr>
      </p:pic>
      <p:pic>
        <p:nvPicPr>
          <p:cNvPr id="13" name="Рисунок 12" descr="images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45416" y="680753"/>
            <a:ext cx="1057604" cy="970346"/>
          </a:xfrm>
          <a:prstGeom prst="rect">
            <a:avLst/>
          </a:prstGeom>
        </p:spPr>
      </p:pic>
      <p:pic>
        <p:nvPicPr>
          <p:cNvPr id="3080" name="Рисунок 52" descr="unnam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45" y="1838325"/>
            <a:ext cx="1174750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Рисунок 53" descr="Ne-prervyotsya-svyaz-pokolenij-20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31" y="1838325"/>
            <a:ext cx="1899283" cy="105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Рисунок 54" descr="screenshot-konkurs.mosmetod.ru-2017-10-06-17-09-0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71" y="1832918"/>
            <a:ext cx="1081691" cy="109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Рисунок 55" descr="0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12" y="1815265"/>
            <a:ext cx="131445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57" descr="Без названия (1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81" y="1929565"/>
            <a:ext cx="977900" cy="9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Рисунок 59" descr="(3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221" y="3512066"/>
            <a:ext cx="4171950" cy="8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9264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10287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Рисунок 19" descr="MGK-2020.png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139950" y="3349818"/>
            <a:ext cx="1785664" cy="10900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55" y="727202"/>
            <a:ext cx="925931" cy="925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98" y="727202"/>
            <a:ext cx="965058" cy="9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3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7291"/>
            <a:ext cx="7886700" cy="6477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Times New Roman" panose="02020603050405020304" pitchFamily="18" charset="0"/>
              </a:rPr>
              <a:t>Наши партнеры</a:t>
            </a:r>
            <a:endParaRPr lang="ru-RU" sz="2400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91"/>
            <a:ext cx="816678" cy="495220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9264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10287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Объект 21" descr="мпи.jpg"/>
          <p:cNvPicPr>
            <a:picLocks noGrp="1"/>
          </p:cNvPicPr>
          <p:nvPr>
            <p:ph idx="1"/>
          </p:nvPr>
        </p:nvPicPr>
        <p:blipFill rotWithShape="1">
          <a:blip r:embed="rId3" cstate="print"/>
          <a:srcRect l="19304" t="5941" r="16499" b="7065"/>
          <a:stretch/>
        </p:blipFill>
        <p:spPr>
          <a:xfrm>
            <a:off x="628650" y="722773"/>
            <a:ext cx="1059473" cy="1277621"/>
          </a:xfrm>
          <a:prstGeom prst="rect">
            <a:avLst/>
          </a:prstGeom>
        </p:spPr>
      </p:pic>
      <p:pic>
        <p:nvPicPr>
          <p:cNvPr id="23" name="Рисунок 22" descr="Без названия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5290" y="641390"/>
            <a:ext cx="1365660" cy="1420365"/>
          </a:xfrm>
          <a:prstGeom prst="rect">
            <a:avLst/>
          </a:prstGeom>
        </p:spPr>
      </p:pic>
      <p:pic>
        <p:nvPicPr>
          <p:cNvPr id="24" name="Рисунок 23" descr="овч.jpg"/>
          <p:cNvPicPr/>
          <p:nvPr/>
        </p:nvPicPr>
        <p:blipFill rotWithShape="1">
          <a:blip r:embed="rId5" cstate="print"/>
          <a:srcRect l="19190" r="20063"/>
          <a:stretch/>
        </p:blipFill>
        <p:spPr>
          <a:xfrm>
            <a:off x="6662900" y="747394"/>
            <a:ext cx="1394051" cy="1253000"/>
          </a:xfrm>
          <a:prstGeom prst="rect">
            <a:avLst/>
          </a:prstGeom>
        </p:spPr>
      </p:pic>
      <p:pic>
        <p:nvPicPr>
          <p:cNvPr id="25" name="Рисунок 24" descr="OJW35rY_iv4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97450" y="786475"/>
            <a:ext cx="3028950" cy="762000"/>
          </a:xfrm>
          <a:prstGeom prst="rect">
            <a:avLst/>
          </a:prstGeom>
        </p:spPr>
      </p:pic>
      <p:pic>
        <p:nvPicPr>
          <p:cNvPr id="5123" name="Рисунок 4" descr="кат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323647"/>
            <a:ext cx="2060356" cy="111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Рисунок 7" descr="ростех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3" y="3445795"/>
            <a:ext cx="2425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Рисунок 3" descr="roskosmo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869" y="2322263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787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4083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2" name="Рисунок 31" descr="orlyonok-logo.pn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802523" y="2457852"/>
            <a:ext cx="1147445" cy="18338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r="21388"/>
          <a:stretch/>
        </p:blipFill>
        <p:spPr>
          <a:xfrm>
            <a:off x="6496314" y="2245341"/>
            <a:ext cx="1477108" cy="13054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33" y="3783614"/>
            <a:ext cx="1795450" cy="13223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770" y="3736272"/>
            <a:ext cx="1704983" cy="9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7291"/>
            <a:ext cx="7886700" cy="6477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Работа дошкольных групп</a:t>
            </a:r>
            <a:endParaRPr lang="ru-RU" sz="2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91"/>
            <a:ext cx="816678" cy="495220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9264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10287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787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4083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888822"/>
            <a:ext cx="3348670" cy="3743901"/>
          </a:xfrm>
        </p:spPr>
        <p:txBody>
          <a:bodyPr/>
          <a:lstStyle/>
          <a:p>
            <a:pPr marL="0" lv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 всех зданиях реализуется проект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«Дошкольное пространство без границ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</a:p>
          <a:p>
            <a:pPr marL="0" lv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Создается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трансформируемая и полифункциональная развивающая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среда.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37" y="825750"/>
            <a:ext cx="1718294" cy="229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155967"/>
            <a:ext cx="1408313" cy="187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52" y="2843993"/>
            <a:ext cx="2267809" cy="1511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84" y="3033717"/>
            <a:ext cx="2359077" cy="164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977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91565"/>
            <a:ext cx="7886700" cy="647704"/>
          </a:xfrm>
        </p:spPr>
        <p:txBody>
          <a:bodyPr>
            <a:normAutofit/>
          </a:bodyPr>
          <a:lstStyle/>
          <a:p>
            <a:pPr algn="ctr"/>
            <a:r>
              <a:rPr lang="ru-RU" sz="23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2021/22 учебном году в нашей школе ВПЕРВЫЕ:</a:t>
            </a:r>
            <a:endParaRPr lang="ru-RU" sz="23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91"/>
            <a:ext cx="816678" cy="495220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9264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10287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787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4083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525" y="888822"/>
            <a:ext cx="3637660" cy="37439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/>
              <a:t>Учащиеся нашей школы приняли участие и стали лауреатами конференции «Наука для жизни».</a:t>
            </a:r>
          </a:p>
          <a:p>
            <a:pPr marL="0" indent="0" algn="just">
              <a:buNone/>
            </a:pPr>
            <a:r>
              <a:rPr lang="ru-RU" sz="1600" dirty="0"/>
              <a:t>У нас появились призеры городской олимпиады «Умения XXI века». </a:t>
            </a:r>
            <a:endParaRPr lang="ru-RU" sz="1600" dirty="0" smtClean="0"/>
          </a:p>
          <a:p>
            <a:pPr marL="0" indent="0" algn="just">
              <a:buNone/>
            </a:pPr>
            <a:r>
              <a:rPr lang="ru-RU" sz="1600" dirty="0" smtClean="0"/>
              <a:t>Наша </a:t>
            </a:r>
            <a:r>
              <a:rPr lang="ru-RU" sz="1600" dirty="0"/>
              <a:t>Школа стала участником конференции «Старт в медицину». </a:t>
            </a:r>
            <a:endParaRPr lang="ru-RU" sz="1600" dirty="0" smtClean="0"/>
          </a:p>
          <a:p>
            <a:pPr marL="0" indent="0" algn="just">
              <a:buNone/>
            </a:pPr>
            <a:r>
              <a:rPr lang="ru-RU" sz="1600" dirty="0" smtClean="0"/>
              <a:t>Ученики </a:t>
            </a:r>
            <a:r>
              <a:rPr lang="ru-RU" sz="1600" dirty="0"/>
              <a:t>стали призерами олимпиады «Московского городского конкурса проектов». </a:t>
            </a:r>
            <a:endParaRPr lang="ru-RU" sz="1600" dirty="0" smtClean="0"/>
          </a:p>
          <a:p>
            <a:pPr marL="0" indent="0" algn="just">
              <a:buNone/>
            </a:pPr>
            <a:r>
              <a:rPr lang="ru-RU" sz="1600" dirty="0" smtClean="0"/>
              <a:t>Абсолютные </a:t>
            </a:r>
            <a:r>
              <a:rPr lang="ru-RU" sz="1600" dirty="0"/>
              <a:t>победители и обладатели первого места чемпионата по триатлону лидерских компетенций «</a:t>
            </a:r>
            <a:r>
              <a:rPr lang="ru-RU" sz="1600" dirty="0" err="1"/>
              <a:t>Soft</a:t>
            </a:r>
            <a:r>
              <a:rPr lang="ru-RU" sz="1600" dirty="0"/>
              <a:t> </a:t>
            </a:r>
            <a:r>
              <a:rPr lang="ru-RU" sz="1600" dirty="0" err="1"/>
              <a:t>Skills</a:t>
            </a:r>
            <a:r>
              <a:rPr lang="ru-RU" sz="1600" dirty="0"/>
              <a:t> 2035» учатся в нашей школе.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9213" r="12171" b="6842"/>
          <a:stretch/>
        </p:blipFill>
        <p:spPr>
          <a:xfrm>
            <a:off x="4373773" y="874354"/>
            <a:ext cx="1560235" cy="2027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317" y="960576"/>
            <a:ext cx="1982665" cy="2348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202" y="3090473"/>
            <a:ext cx="1964193" cy="1676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889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91565"/>
            <a:ext cx="7886700" cy="647704"/>
          </a:xfrm>
        </p:spPr>
        <p:txBody>
          <a:bodyPr>
            <a:normAutofit/>
          </a:bodyPr>
          <a:lstStyle/>
          <a:p>
            <a:pPr algn="ctr"/>
            <a:r>
              <a:rPr lang="ru-RU" sz="23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2021/22 учебном году в нашей школе ВПЕРВЫЕ:</a:t>
            </a:r>
            <a:endParaRPr lang="ru-RU" sz="23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91"/>
            <a:ext cx="816678" cy="495220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9264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10287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787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4083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524" y="888822"/>
            <a:ext cx="3830249" cy="37439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/>
              <a:t>Команды школы приняли участие в телевизионной интеллектуальной игре по русскому языку «Мы –грамотеи!» на канале «Культура».</a:t>
            </a:r>
          </a:p>
          <a:p>
            <a:pPr marL="0" indent="0" algn="just">
              <a:buNone/>
            </a:pPr>
            <a:r>
              <a:rPr lang="ru-RU" sz="1600" dirty="0"/>
              <a:t>Участники городского проекта «Создание аудиогидов на иностранных языках и IT-</a:t>
            </a:r>
            <a:r>
              <a:rPr lang="ru-RU" sz="1600" dirty="0" err="1"/>
              <a:t>хакатон</a:t>
            </a:r>
            <a:r>
              <a:rPr lang="ru-RU" sz="1600" dirty="0"/>
              <a:t> в Музее Победы», где получили награды из рук Министра Правительства Москвы, Руководителя Департамента образования и науки города Москвы – Александра Борисовича </a:t>
            </a:r>
            <a:r>
              <a:rPr lang="ru-RU" sz="1600" dirty="0" err="1"/>
              <a:t>Молоткова</a:t>
            </a:r>
            <a:r>
              <a:rPr lang="ru-RU" sz="1600" dirty="0"/>
              <a:t>.</a:t>
            </a:r>
          </a:p>
          <a:p>
            <a:pPr marL="0" indent="0" algn="just">
              <a:buNone/>
            </a:pPr>
            <a:r>
              <a:rPr lang="ru-RU" sz="1600" dirty="0"/>
              <a:t>Старшеклассники и члены Управляющего совета стали финалистами конкурса «Успешная молодежь», где вошли в число 40 лучших школ города.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230" y="782740"/>
            <a:ext cx="2627478" cy="177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563" y="1916536"/>
            <a:ext cx="2426173" cy="1824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4979" y="3131104"/>
            <a:ext cx="2329963" cy="185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180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91565"/>
            <a:ext cx="7886700" cy="647704"/>
          </a:xfrm>
        </p:spPr>
        <p:txBody>
          <a:bodyPr>
            <a:normAutofit/>
          </a:bodyPr>
          <a:lstStyle/>
          <a:p>
            <a:pPr algn="ctr"/>
            <a:r>
              <a:rPr lang="ru-RU" sz="23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2021/22 учебном году в нашей школе ВПЕРВЫЕ:</a:t>
            </a:r>
            <a:endParaRPr lang="ru-RU" sz="23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91"/>
            <a:ext cx="816678" cy="495220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9264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10287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787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4083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524" y="888822"/>
            <a:ext cx="3264519" cy="37439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/>
              <a:t>Наши коллеги - Замараева Ольга Валентиновна и Кирюшина </a:t>
            </a:r>
            <a:r>
              <a:rPr lang="ru-RU" sz="1600" dirty="0" smtClean="0"/>
              <a:t>Ирина Германовна - </a:t>
            </a:r>
            <a:r>
              <a:rPr lang="ru-RU" sz="1600" dirty="0"/>
              <a:t>вышли в финал и стали обладателями медальонов, выйдя в </a:t>
            </a:r>
            <a:r>
              <a:rPr lang="ru-RU" sz="1600" dirty="0" smtClean="0"/>
              <a:t>финал Московского </a:t>
            </a:r>
            <a:r>
              <a:rPr lang="ru-RU" sz="1600" dirty="0"/>
              <a:t>чемпионата "Навыки мудрых", который проводится по </a:t>
            </a:r>
            <a:r>
              <a:rPr lang="ru-RU" sz="1600" dirty="0" smtClean="0"/>
              <a:t> стандартам </a:t>
            </a:r>
            <a:r>
              <a:rPr lang="ru-RU" sz="1600" dirty="0" err="1" smtClean="0"/>
              <a:t>WorldSkills</a:t>
            </a:r>
            <a:r>
              <a:rPr lang="ru-RU" sz="1600" dirty="0" smtClean="0"/>
              <a:t>.</a:t>
            </a:r>
          </a:p>
          <a:p>
            <a:pPr marL="0" indent="0" algn="just">
              <a:buNone/>
            </a:pPr>
            <a:endParaRPr lang="ru-RU" sz="1600" dirty="0" smtClean="0"/>
          </a:p>
          <a:p>
            <a:pPr marL="0" indent="0" algn="just">
              <a:buNone/>
            </a:pPr>
            <a:r>
              <a:rPr lang="ru-RU" sz="1600" dirty="0" smtClean="0"/>
              <a:t>Материалы о работе школы вышли на федеральных каналах: </a:t>
            </a:r>
            <a:r>
              <a:rPr lang="ru-RU" sz="1600" dirty="0"/>
              <a:t>ТВЦ, </a:t>
            </a:r>
            <a:r>
              <a:rPr lang="ru-RU" sz="1600" dirty="0" smtClean="0"/>
              <a:t>НТВ. Опубликованы </a:t>
            </a:r>
            <a:r>
              <a:rPr lang="ru-RU" sz="1600" dirty="0"/>
              <a:t>на портале </a:t>
            </a:r>
            <a:r>
              <a:rPr lang="ru-RU" sz="1600" dirty="0" smtClean="0"/>
              <a:t>Mail.ru, Российской газете, </a:t>
            </a:r>
            <a:r>
              <a:rPr lang="ru-RU" sz="1600" dirty="0"/>
              <a:t>газете </a:t>
            </a:r>
            <a:r>
              <a:rPr lang="ru-RU" sz="1600" dirty="0" smtClean="0"/>
              <a:t>Известия, Учительской газете.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627" y="735383"/>
            <a:ext cx="2650703" cy="1637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563" y="1950023"/>
            <a:ext cx="2814853" cy="1583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799" y="2771812"/>
            <a:ext cx="1890587" cy="1063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7386" y="3629559"/>
            <a:ext cx="2024051" cy="1138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466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4223</TotalTime>
  <Words>669</Words>
  <Application>Microsoft Office PowerPoint</Application>
  <PresentationFormat>Экран (16:9)</PresentationFormat>
  <Paragraphs>140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Office Theme</vt:lpstr>
      <vt:lpstr>Итоги работы ГБОУ Школа № 305   2021/22 учебный год</vt:lpstr>
      <vt:lpstr>ГБОУ Школа № 305</vt:lpstr>
      <vt:lpstr>Показатели 2021/22</vt:lpstr>
      <vt:lpstr>Участие в городских проектах</vt:lpstr>
      <vt:lpstr>Наши партнеры</vt:lpstr>
      <vt:lpstr>Работа дошкольных групп</vt:lpstr>
      <vt:lpstr>В 2021/22 учебном году в нашей школе ВПЕРВЫЕ:</vt:lpstr>
      <vt:lpstr>В 2021/22 учебном году в нашей школе ВПЕРВЫЕ:</vt:lpstr>
      <vt:lpstr>В 2021/22 учебном году в нашей школе ВПЕРВЫЕ:</vt:lpstr>
      <vt:lpstr>В 2021/22 учебном году в нашей школе ВПЕРВЫЕ:</vt:lpstr>
      <vt:lpstr>В 2021/22 учебном году в нашей школе ВПЕРВЫЕ:</vt:lpstr>
      <vt:lpstr>В 2021/22 учебном году в нашей школе ВПЕРВЫЕ:</vt:lpstr>
      <vt:lpstr>Планируемые задачи обучения и воспитания на новый учебный год  </vt:lpstr>
      <vt:lpstr>  Если у Вас остались еще вопросы,  Вы можете их задать…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Сорокин Андрей Викторович</cp:lastModifiedBy>
  <cp:revision>271</cp:revision>
  <dcterms:created xsi:type="dcterms:W3CDTF">2018-09-04T12:10:47Z</dcterms:created>
  <dcterms:modified xsi:type="dcterms:W3CDTF">2022-06-16T16:04:29Z</dcterms:modified>
</cp:coreProperties>
</file>