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3" r:id="rId12"/>
    <p:sldId id="267" r:id="rId13"/>
    <p:sldId id="266" r:id="rId14"/>
    <p:sldId id="279" r:id="rId15"/>
    <p:sldId id="280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60A99-F4FB-4531-84BB-36DD10BA38A7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3D811-0489-464C-B5E9-503622EE5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1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D811-0489-464C-B5E9-503622EE5AD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0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C5E3-5C7F-46BA-94E6-5CBFF55F0897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4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7CAE-6B0F-4A64-B507-849C2D3637E7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3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49D8-40FD-4E49-8402-139B8D2A5AE2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2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B0C0-E309-4A31-8EB2-F33522688E2E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4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1FE3-0359-4B0C-834B-3ED129593699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9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2C77-0F19-46E5-9A0C-CFAD7232E20B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6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1DEC-B4AF-4C75-A458-A0EE067BBC29}" type="datetime1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2CB-8C6E-4537-A872-41EFF5981609}" type="datetime1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6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6FE0-F18F-4734-AF2D-635134BB3FAF}" type="datetime1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0B14-6E15-4BAF-B3E1-46B08816D973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81D4-1084-4463-9200-4A4B39E542CA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2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39ABE-DB6D-49E2-8A74-AD11E716253D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E7A9F-1D37-4310-8479-A2ECE4123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2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7" b="19855"/>
          <a:stretch/>
        </p:blipFill>
        <p:spPr>
          <a:xfrm>
            <a:off x="4684507" y="4947653"/>
            <a:ext cx="4459493" cy="1919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3"/>
          <a:stretch/>
        </p:blipFill>
        <p:spPr>
          <a:xfrm>
            <a:off x="-36512" y="116632"/>
            <a:ext cx="828136" cy="64008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7"/>
          <a:stretch/>
        </p:blipFill>
        <p:spPr bwMode="auto">
          <a:xfrm>
            <a:off x="754377" y="1516832"/>
            <a:ext cx="806228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77447"/>
              </p:ext>
            </p:extLst>
          </p:nvPr>
        </p:nvGraphicFramePr>
        <p:xfrm>
          <a:off x="754377" y="3789039"/>
          <a:ext cx="8126942" cy="934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435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учебный год</a:t>
                      </a:r>
                      <a:endParaRPr lang="ru-RU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3562" y="5563325"/>
            <a:ext cx="3404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17.06.2022.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</a:t>
            </a:r>
          </a:p>
          <a:p>
            <a:r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1370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Ю.А. Смоленская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544" r="2574" b="10818"/>
          <a:stretch/>
        </p:blipFill>
        <p:spPr>
          <a:xfrm>
            <a:off x="1201540" y="1628800"/>
            <a:ext cx="6946711" cy="38759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046"/>
            <a:ext cx="90773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7" y="155406"/>
            <a:ext cx="8297863" cy="13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628800"/>
            <a:ext cx="4263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- вожатые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2196" y="1964768"/>
            <a:ext cx="3857652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buFont typeface="Wingdings" pitchFamily="2" charset="2"/>
              <a:buChar char="§"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попробовать себя в роли вожатого или наставника для воспитанников начальной школы или детского сада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047" y="2274839"/>
            <a:ext cx="3714776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buFont typeface="Wingdings" pitchFamily="2" charset="2"/>
              <a:buChar char="§"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участвует в городском проекте «профессиональное обучение без границ» в рамках которого, ученики старшей школы проходят курсы по вожатской деятельности. Это отличная возможность получить знания и опыт  в данной сфере.</a:t>
            </a:r>
          </a:p>
        </p:txBody>
      </p:sp>
      <p:pic>
        <p:nvPicPr>
          <p:cNvPr id="2050" name="Picture 2" descr="https://sch1370sv.mskobr.ru/files/1370/Novosti/2021-21022/iune/7/019ec77e-f4b3-4555-ba22-d3cd1b26d37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23" y="3212976"/>
            <a:ext cx="479815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2" t="3242" r="46099" b="79269"/>
          <a:stretch/>
        </p:blipFill>
        <p:spPr bwMode="auto">
          <a:xfrm>
            <a:off x="5796136" y="1993717"/>
            <a:ext cx="287553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4" y="188640"/>
            <a:ext cx="8297863" cy="13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6" b="24933"/>
          <a:stretch/>
        </p:blipFill>
        <p:spPr bwMode="auto">
          <a:xfrm>
            <a:off x="251520" y="4581128"/>
            <a:ext cx="5040560" cy="216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1582341"/>
            <a:ext cx="5832648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военные сборы на базе учебно-методического центра военно-патриотического воспитания молодежи Авангард (парк патриот, Одинцовский район).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в течение 5 дней освоили программу военных сборов и прошли военно-медицинскую, строевую, огневую, тактическую и другие виды подготовки. Для курсантов были организованы лекции приглашенных спикеров, интерактивное занятие «Межкультурная коммуникация», творческий конкурс.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544" r="2574" b="10818"/>
          <a:stretch/>
        </p:blipFill>
        <p:spPr>
          <a:xfrm>
            <a:off x="1187624" y="1628800"/>
            <a:ext cx="6946711" cy="387596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66"/>
            <a:ext cx="8229600" cy="13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12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456142"/>
            <a:ext cx="807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1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Профильное обучение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профиль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 профиль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Естественно-научный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профиль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1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Предпрофессиональное образование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Инженерный класс (технологический профиль)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вертикаль (технологический профиль)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 - класс (технологический профиль)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педагогический класс (гуманитарный профиль)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Предпринимательский класс (социально-экономический)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61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9077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116632"/>
            <a:ext cx="8229600" cy="13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60945" y="1234638"/>
            <a:ext cx="7966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Предпрофессиональное образование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66" y="2176754"/>
            <a:ext cx="457200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проекта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ученика умений и навыков, необходимых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будущей профессии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303" y="4800634"/>
            <a:ext cx="4572000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возможности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московских школьников знакомства и серьёзного понимания содержания, особенностей и перспективности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8675" y="3195754"/>
            <a:ext cx="4505325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интегратор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ресурсов города для формирования умений и навыков обучающихся (выстроена система взаимодействия московских школ, колледжей, вузов и высокотехнологичных предприятий).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55348" y="6093296"/>
            <a:ext cx="2434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https://school.moscow/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544" r="2574" b="10818"/>
          <a:stretch/>
        </p:blipFill>
        <p:spPr>
          <a:xfrm>
            <a:off x="1187624" y="1628800"/>
            <a:ext cx="6946711" cy="387596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116632"/>
            <a:ext cx="8229600" cy="13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1019"/>
            <a:ext cx="595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Задачи предпрофессиональных классов:</a:t>
            </a:r>
            <a:endParaRPr lang="ru-RU" sz="24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57216"/>
            <a:ext cx="878497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500" dirty="0"/>
              <a:t>расширение практического содержания </a:t>
            </a:r>
            <a:r>
              <a:rPr lang="ru-RU" sz="2500" dirty="0" smtClean="0"/>
              <a:t>образовательных программ;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500" dirty="0" smtClean="0"/>
              <a:t>обучение </a:t>
            </a:r>
            <a:r>
              <a:rPr lang="ru-RU" sz="2500" dirty="0"/>
              <a:t>с использованием высокотехнологичного </a:t>
            </a:r>
            <a:r>
              <a:rPr lang="ru-RU" sz="2500" dirty="0" smtClean="0"/>
              <a:t>оборудования;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500" dirty="0" smtClean="0"/>
              <a:t> практическая </a:t>
            </a:r>
            <a:r>
              <a:rPr lang="ru-RU" sz="2500" dirty="0"/>
              <a:t>и прикладная направленность </a:t>
            </a:r>
            <a:r>
              <a:rPr lang="ru-RU" sz="2500" dirty="0" smtClean="0"/>
              <a:t>проектов;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500" dirty="0" smtClean="0"/>
              <a:t> результаты </a:t>
            </a:r>
            <a:r>
              <a:rPr lang="ru-RU" sz="2500" dirty="0"/>
              <a:t>– предпрофессиональные умения и навыки для будущей </a:t>
            </a:r>
            <a:r>
              <a:rPr lang="ru-RU" sz="2500" dirty="0" smtClean="0"/>
              <a:t>профессии;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500" dirty="0" smtClean="0"/>
              <a:t>промежуточная </a:t>
            </a:r>
            <a:r>
              <a:rPr lang="ru-RU" sz="2500" dirty="0"/>
              <a:t>аттестация на основе оценки реальных </a:t>
            </a:r>
            <a:r>
              <a:rPr lang="ru-RU" sz="2500" dirty="0" smtClean="0"/>
              <a:t>умений;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500" dirty="0" smtClean="0"/>
              <a:t>  </a:t>
            </a:r>
            <a:r>
              <a:rPr lang="ru-RU" sz="2500" dirty="0"/>
              <a:t>независимая оценка образовательных </a:t>
            </a:r>
            <a:r>
              <a:rPr lang="ru-RU" sz="2500" dirty="0" smtClean="0"/>
              <a:t>результатов;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500" dirty="0" smtClean="0"/>
              <a:t> работа </a:t>
            </a:r>
            <a:r>
              <a:rPr lang="ru-RU" sz="2500" dirty="0"/>
              <a:t>на основе договора с вузом и </a:t>
            </a:r>
            <a:r>
              <a:rPr lang="ru-RU" sz="2500" dirty="0" smtClean="0"/>
              <a:t>работодателями.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9246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544" r="2574" b="10818"/>
          <a:stretch/>
        </p:blipFill>
        <p:spPr>
          <a:xfrm>
            <a:off x="1331640" y="1580485"/>
            <a:ext cx="6946711" cy="3875964"/>
          </a:xfrm>
          <a:prstGeom prst="rect">
            <a:avLst/>
          </a:prstGeom>
        </p:spPr>
      </p:pic>
      <p:pic>
        <p:nvPicPr>
          <p:cNvPr id="3074" name="Picture 2" descr="https://profil.mos.ru/templates/klass/img/blue/razv_inj.png?54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57" y="2679102"/>
            <a:ext cx="2542994" cy="24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116632"/>
            <a:ext cx="8229600" cy="13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77901"/>
              </p:ext>
            </p:extLst>
          </p:nvPr>
        </p:nvGraphicFramePr>
        <p:xfrm>
          <a:off x="496992" y="1600200"/>
          <a:ext cx="4075008" cy="2103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75008">
                  <a:extLst>
                    <a:ext uri="{9D8B030D-6E8A-4147-A177-3AD203B41FA5}">
                      <a16:colId xmlns:a16="http://schemas.microsoft.com/office/drawing/2014/main" val="37063701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ВУЗы – партнеры: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effectLst/>
                        </a:rPr>
                        <a:t>МИРЭА – Российский технологический университет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312555"/>
                  </a:ext>
                </a:extLst>
              </a:tr>
              <a:tr h="59164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Профильные предметы:</a:t>
                      </a:r>
                    </a:p>
                    <a:p>
                      <a:r>
                        <a:rPr lang="ru-RU" sz="1800" b="1" dirty="0" smtClean="0"/>
                        <a:t>Математика</a:t>
                      </a:r>
                    </a:p>
                    <a:p>
                      <a:r>
                        <a:rPr lang="ru-RU" sz="1800" b="1" dirty="0" smtClean="0"/>
                        <a:t>Информатика</a:t>
                      </a:r>
                    </a:p>
                    <a:p>
                      <a:r>
                        <a:rPr lang="ru-RU" sz="1800" b="1" dirty="0" smtClean="0"/>
                        <a:t>Физика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99883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523247"/>
              </p:ext>
            </p:extLst>
          </p:nvPr>
        </p:nvGraphicFramePr>
        <p:xfrm>
          <a:off x="490537" y="4624978"/>
          <a:ext cx="4073929" cy="173137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4073929">
                  <a:extLst>
                    <a:ext uri="{9D8B030D-6E8A-4147-A177-3AD203B41FA5}">
                      <a16:colId xmlns:a16="http://schemas.microsoft.com/office/drawing/2014/main" val="115179503"/>
                    </a:ext>
                  </a:extLst>
                </a:gridCol>
              </a:tblGrid>
              <a:tr h="5543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Черчение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" marR="8572" marT="8572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339710"/>
                  </a:ext>
                </a:extLst>
              </a:tr>
              <a:tr h="622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Инженерный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практикум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" marR="8572" marT="8572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908179"/>
                  </a:ext>
                </a:extLst>
              </a:tr>
              <a:tr h="5543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Технологии современного производства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" marR="8572" marT="8572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689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3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544" r="2574" b="10818"/>
          <a:stretch/>
        </p:blipFill>
        <p:spPr>
          <a:xfrm>
            <a:off x="1187624" y="1628800"/>
            <a:ext cx="6946711" cy="387596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9" y="116631"/>
            <a:ext cx="8229600" cy="13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profil.mos.ru/templates/klass/img/itclass-logo.png?78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83" y="2539093"/>
            <a:ext cx="2590833" cy="26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34975"/>
              </p:ext>
            </p:extLst>
          </p:nvPr>
        </p:nvGraphicFramePr>
        <p:xfrm>
          <a:off x="172746" y="1462072"/>
          <a:ext cx="448305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3054">
                  <a:extLst>
                    <a:ext uri="{9D8B030D-6E8A-4147-A177-3AD203B41FA5}">
                      <a16:colId xmlns:a16="http://schemas.microsoft.com/office/drawing/2014/main" val="3476378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fontAlgn="t">
                        <a:buNone/>
                      </a:pPr>
                      <a:r>
                        <a:rPr lang="ru-RU" sz="1800" b="1" dirty="0" smtClean="0"/>
                        <a:t>ВУЗы – партнеры:</a:t>
                      </a:r>
                    </a:p>
                    <a:p>
                      <a:r>
                        <a:rPr lang="ru-RU" sz="1800" b="1" dirty="0" smtClean="0"/>
                        <a:t>МИРЭА – Российский технологический университет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70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fontAlgn="t">
                        <a:buNone/>
                      </a:pPr>
                      <a:r>
                        <a:rPr lang="ru-RU" sz="1800" b="1" dirty="0" smtClean="0"/>
                        <a:t>Профильные предметы:</a:t>
                      </a:r>
                    </a:p>
                    <a:p>
                      <a:pPr fontAlgn="t"/>
                      <a:r>
                        <a:rPr lang="ru-RU" sz="1800" b="1" dirty="0" smtClean="0"/>
                        <a:t>Математика</a:t>
                      </a:r>
                    </a:p>
                    <a:p>
                      <a:pPr fontAlgn="t"/>
                      <a:r>
                        <a:rPr lang="ru-RU" sz="1800" b="1" dirty="0" smtClean="0"/>
                        <a:t>Информатика</a:t>
                      </a:r>
                    </a:p>
                    <a:p>
                      <a:r>
                        <a:rPr lang="ru-RU" b="1" dirty="0" smtClean="0"/>
                        <a:t>Физика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58641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48500"/>
              </p:ext>
            </p:extLst>
          </p:nvPr>
        </p:nvGraphicFramePr>
        <p:xfrm>
          <a:off x="269947" y="4929952"/>
          <a:ext cx="4302053" cy="142639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02053">
                  <a:extLst>
                    <a:ext uri="{9D8B030D-6E8A-4147-A177-3AD203B41FA5}">
                      <a16:colId xmlns:a16="http://schemas.microsoft.com/office/drawing/2014/main" val="3587957304"/>
                    </a:ext>
                  </a:extLst>
                </a:gridCol>
              </a:tblGrid>
              <a:tr h="475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Основы программирования на языке </a:t>
                      </a:r>
                      <a:r>
                        <a:rPr lang="en-US" sz="1600" b="1" u="none" strike="noStrike" dirty="0" smtClean="0">
                          <a:effectLst/>
                        </a:rPr>
                        <a:t>Python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675577946"/>
                  </a:ext>
                </a:extLst>
              </a:tr>
              <a:tr h="475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ИТ безопасность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1407857746"/>
                  </a:ext>
                </a:extLst>
              </a:tr>
              <a:tr h="475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Робототехника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873082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7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544" r="2574" b="10818"/>
          <a:stretch/>
        </p:blipFill>
        <p:spPr>
          <a:xfrm>
            <a:off x="1187623" y="1605075"/>
            <a:ext cx="6946711" cy="387596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9" y="188640"/>
            <a:ext cx="8229600" cy="13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profil.mos.ru/templates/klass/img/pedagog-logo.png?9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53" y="2778787"/>
            <a:ext cx="2808312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89268"/>
              </p:ext>
            </p:extLst>
          </p:nvPr>
        </p:nvGraphicFramePr>
        <p:xfrm>
          <a:off x="149279" y="5093814"/>
          <a:ext cx="4422721" cy="100811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422721">
                  <a:extLst>
                    <a:ext uri="{9D8B030D-6E8A-4147-A177-3AD203B41FA5}">
                      <a16:colId xmlns:a16="http://schemas.microsoft.com/office/drawing/2014/main" val="112040619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Психология человека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ctr"/>
                </a:tc>
                <a:extLst>
                  <a:ext uri="{0D108BD9-81ED-4DB2-BD59-A6C34878D82A}">
                    <a16:rowId xmlns:a16="http://schemas.microsoft.com/office/drawing/2014/main" val="188017769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Риторика: путь к эффективному общению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ctr"/>
                </a:tc>
                <a:extLst>
                  <a:ext uri="{0D108BD9-81ED-4DB2-BD59-A6C34878D82A}">
                    <a16:rowId xmlns:a16="http://schemas.microsoft.com/office/drawing/2014/main" val="135896711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08402"/>
              </p:ext>
            </p:extLst>
          </p:nvPr>
        </p:nvGraphicFramePr>
        <p:xfrm>
          <a:off x="149279" y="1504213"/>
          <a:ext cx="4483054" cy="21774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3054">
                  <a:extLst>
                    <a:ext uri="{9D8B030D-6E8A-4147-A177-3AD203B41FA5}">
                      <a16:colId xmlns:a16="http://schemas.microsoft.com/office/drawing/2014/main" val="1858920758"/>
                    </a:ext>
                  </a:extLst>
                </a:gridCol>
              </a:tblGrid>
              <a:tr h="988683">
                <a:tc>
                  <a:txBody>
                    <a:bodyPr/>
                    <a:lstStyle/>
                    <a:p>
                      <a:pPr marL="0" indent="0" fontAlgn="t">
                        <a:buNone/>
                      </a:pPr>
                      <a:r>
                        <a:rPr lang="ru-RU" sz="1800" b="1" dirty="0" smtClean="0"/>
                        <a:t>ВУЗы – партнеры: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Московский городской педагогический университет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19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fontAlgn="t">
                        <a:buNone/>
                      </a:pPr>
                      <a:r>
                        <a:rPr lang="ru-RU" sz="1800" b="1" dirty="0" smtClean="0"/>
                        <a:t>Профильные предметы:</a:t>
                      </a:r>
                    </a:p>
                    <a:p>
                      <a:pPr fontAlgn="t"/>
                      <a:r>
                        <a:rPr lang="ru-RU" sz="1800" b="1" dirty="0" smtClean="0"/>
                        <a:t>Русский язык</a:t>
                      </a:r>
                    </a:p>
                    <a:p>
                      <a:pPr fontAlgn="t"/>
                      <a:r>
                        <a:rPr lang="ru-RU" sz="1800" b="1" dirty="0" smtClean="0"/>
                        <a:t>Литература</a:t>
                      </a:r>
                    </a:p>
                    <a:p>
                      <a:r>
                        <a:rPr lang="ru-RU" b="1" dirty="0" smtClean="0"/>
                        <a:t>Английский</a:t>
                      </a:r>
                      <a:r>
                        <a:rPr lang="ru-RU" b="1" baseline="0" dirty="0" smtClean="0"/>
                        <a:t> язык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383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0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544" r="2574" b="10818"/>
          <a:stretch/>
        </p:blipFill>
        <p:spPr>
          <a:xfrm>
            <a:off x="1187623" y="1628800"/>
            <a:ext cx="6946711" cy="387596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9" y="116631"/>
            <a:ext cx="8229600" cy="13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s://profil.mos.ru/templates/klass/img/business_logo2.png?8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13658"/>
            <a:ext cx="24860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258669"/>
              </p:ext>
            </p:extLst>
          </p:nvPr>
        </p:nvGraphicFramePr>
        <p:xfrm>
          <a:off x="323528" y="1277642"/>
          <a:ext cx="4248472" cy="21513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3390687452"/>
                    </a:ext>
                  </a:extLst>
                </a:gridCol>
              </a:tblGrid>
              <a:tr h="93087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ВУЗы</a:t>
                      </a:r>
                      <a:r>
                        <a:rPr lang="ru-RU" sz="1600" b="1" baseline="0" dirty="0" smtClean="0"/>
                        <a:t> – партнеры </a:t>
                      </a: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</a:rPr>
                        <a:t>Российский экономический университет им. Г.В. Плеханова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669024"/>
                  </a:ext>
                </a:extLst>
              </a:tr>
              <a:tr h="114551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Профильные </a:t>
                      </a:r>
                      <a:r>
                        <a:rPr lang="ru-RU" sz="1600" b="1" dirty="0" smtClean="0"/>
                        <a:t>предметы:</a:t>
                      </a:r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Математика </a:t>
                      </a:r>
                    </a:p>
                    <a:p>
                      <a:r>
                        <a:rPr lang="ru-RU" sz="1600" b="1" dirty="0" smtClean="0"/>
                        <a:t>Обществознание</a:t>
                      </a:r>
                    </a:p>
                    <a:p>
                      <a:r>
                        <a:rPr lang="ru-RU" sz="1600" b="1" dirty="0" smtClean="0"/>
                        <a:t>Право и Экономика</a:t>
                      </a:r>
                      <a:endParaRPr lang="ru-RU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0555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756161"/>
              </p:ext>
            </p:extLst>
          </p:nvPr>
        </p:nvGraphicFramePr>
        <p:xfrm>
          <a:off x="323528" y="4437112"/>
          <a:ext cx="4248472" cy="1785079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3867300657"/>
                    </a:ext>
                  </a:extLst>
                </a:gridCol>
              </a:tblGrid>
              <a:tr h="4775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</a:rPr>
                        <a:t>Основы предпринимательской деятельности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0" marR="7030" marT="7030" marB="0" anchor="ctr"/>
                </a:tc>
                <a:extLst>
                  <a:ext uri="{0D108BD9-81ED-4DB2-BD59-A6C34878D82A}">
                    <a16:rowId xmlns:a16="http://schemas.microsoft.com/office/drawing/2014/main" val="1366025362"/>
                  </a:ext>
                </a:extLst>
              </a:tr>
              <a:tr h="4225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</a:rPr>
                        <a:t>Финансы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и бизнес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0" marR="7030" marT="7030" marB="0" anchor="ctr"/>
                </a:tc>
                <a:extLst>
                  <a:ext uri="{0D108BD9-81ED-4DB2-BD59-A6C34878D82A}">
                    <a16:rowId xmlns:a16="http://schemas.microsoft.com/office/drawing/2014/main" val="3095522126"/>
                  </a:ext>
                </a:extLst>
              </a:tr>
              <a:tr h="3903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</a:rPr>
                        <a:t>Информационные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технологии в решении бизнес-задач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0" marR="7030" marT="7030" marB="0"/>
                </a:tc>
                <a:extLst>
                  <a:ext uri="{0D108BD9-81ED-4DB2-BD59-A6C34878D82A}">
                    <a16:rowId xmlns:a16="http://schemas.microsoft.com/office/drawing/2014/main" val="1257177411"/>
                  </a:ext>
                </a:extLst>
              </a:tr>
              <a:tr h="390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Предпринимательское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право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0" marR="7030" marT="7030" marB="0" anchor="ctr"/>
                </a:tc>
                <a:extLst>
                  <a:ext uri="{0D108BD9-81ED-4DB2-BD59-A6C34878D82A}">
                    <a16:rowId xmlns:a16="http://schemas.microsoft.com/office/drawing/2014/main" val="70669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7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229600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544" r="2574" b="10818"/>
          <a:stretch/>
        </p:blipFill>
        <p:spPr>
          <a:xfrm>
            <a:off x="1187624" y="1628800"/>
            <a:ext cx="6946711" cy="3875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1" y="1410112"/>
            <a:ext cx="8536376" cy="518724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0"/>
          <a:stretch/>
        </p:blipFill>
        <p:spPr>
          <a:xfrm>
            <a:off x="683568" y="5472608"/>
            <a:ext cx="7727448" cy="1412776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544" r="2574" b="10818"/>
          <a:stretch/>
        </p:blipFill>
        <p:spPr>
          <a:xfrm>
            <a:off x="1187624" y="1628800"/>
            <a:ext cx="6946711" cy="387596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ориентир современных возможностей образования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9986" y="148478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49027"/>
              </p:ext>
            </p:extLst>
          </p:nvPr>
        </p:nvGraphicFramePr>
        <p:xfrm>
          <a:off x="539552" y="2268999"/>
          <a:ext cx="7488832" cy="2855706"/>
        </p:xfrm>
        <a:graphic>
          <a:graphicData uri="http://schemas.openxmlformats.org/drawingml/2006/table">
            <a:tbl>
              <a:tblPr firstRow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2F2F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1800" b="1" dirty="0">
                        <a:solidFill>
                          <a:srgbClr val="F2F2F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2F2F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01.01.2021</a:t>
                      </a:r>
                      <a:endParaRPr lang="ru-RU" sz="1800" b="1" dirty="0">
                        <a:solidFill>
                          <a:srgbClr val="F2F2F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2F2F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01.01.2022</a:t>
                      </a:r>
                      <a:endParaRPr lang="ru-RU" sz="1800" b="1" dirty="0">
                        <a:solidFill>
                          <a:srgbClr val="F2F2F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воспитанников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1006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921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825 </a:t>
                      </a:r>
                      <a:endParaRPr lang="ru-RU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обучающихся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1-11 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классов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2437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2443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2.527</a:t>
                      </a:r>
                      <a:endParaRPr lang="ru-RU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групп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</a:t>
                      </a:r>
                      <a:endParaRPr lang="ru-RU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классов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 наполняемость групп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21 </a:t>
                      </a:r>
                      <a:endParaRPr lang="ru-RU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 наполняемость классов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27 </a:t>
                      </a:r>
                      <a:endParaRPr lang="ru-RU" sz="1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229600" cy="13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5"/>
            <a:ext cx="7668344" cy="4876650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96" y="1412775"/>
            <a:ext cx="1964904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268761"/>
            <a:ext cx="5847456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Олимпиадное движение</a:t>
            </a:r>
            <a:endParaRPr lang="ru-RU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38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229600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21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1584"/>
            <a:ext cx="9036496" cy="5419891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42" y="4077072"/>
            <a:ext cx="1964904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3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229600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231603"/>
              </p:ext>
            </p:extLst>
          </p:nvPr>
        </p:nvGraphicFramePr>
        <p:xfrm>
          <a:off x="-1" y="0"/>
          <a:ext cx="9144000" cy="685799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91278">
                  <a:extLst>
                    <a:ext uri="{9D8B030D-6E8A-4147-A177-3AD203B41FA5}">
                      <a16:colId xmlns:a16="http://schemas.microsoft.com/office/drawing/2014/main" val="3936190061"/>
                    </a:ext>
                  </a:extLst>
                </a:gridCol>
                <a:gridCol w="1270621">
                  <a:extLst>
                    <a:ext uri="{9D8B030D-6E8A-4147-A177-3AD203B41FA5}">
                      <a16:colId xmlns:a16="http://schemas.microsoft.com/office/drawing/2014/main" val="1363915668"/>
                    </a:ext>
                  </a:extLst>
                </a:gridCol>
                <a:gridCol w="1270621">
                  <a:extLst>
                    <a:ext uri="{9D8B030D-6E8A-4147-A177-3AD203B41FA5}">
                      <a16:colId xmlns:a16="http://schemas.microsoft.com/office/drawing/2014/main" val="1454316079"/>
                    </a:ext>
                  </a:extLst>
                </a:gridCol>
                <a:gridCol w="1350036">
                  <a:extLst>
                    <a:ext uri="{9D8B030D-6E8A-4147-A177-3AD203B41FA5}">
                      <a16:colId xmlns:a16="http://schemas.microsoft.com/office/drawing/2014/main" val="3739393506"/>
                    </a:ext>
                  </a:extLst>
                </a:gridCol>
                <a:gridCol w="1361444">
                  <a:extLst>
                    <a:ext uri="{9D8B030D-6E8A-4147-A177-3AD203B41FA5}">
                      <a16:colId xmlns:a16="http://schemas.microsoft.com/office/drawing/2014/main" val="878037584"/>
                    </a:ext>
                  </a:extLst>
                </a:gridCol>
              </a:tblGrid>
              <a:tr h="354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</a:rPr>
                        <a:t>Предметы (Школьный этап </a:t>
                      </a:r>
                      <a:r>
                        <a:rPr lang="ru-RU" sz="1600" b="1" dirty="0" err="1" smtClean="0">
                          <a:effectLst/>
                        </a:rPr>
                        <a:t>ВсОШ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Победитель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Призёр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Участник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Всего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ctr"/>
                </a:tc>
                <a:extLst>
                  <a:ext uri="{0D108BD9-81ED-4DB2-BD59-A6C34878D82A}">
                    <a16:rowId xmlns:a16="http://schemas.microsoft.com/office/drawing/2014/main" val="3895140567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Технология. Технологическое   творчество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21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469041383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Робототехника. Технология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896177484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Культура дома. Технология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22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3567100297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ОБЖ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24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77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113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3575971046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112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161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3840020125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Испанский язык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2164050846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Немецкий язык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3849626024"/>
                  </a:ext>
                </a:extLst>
              </a:tr>
              <a:tr h="297861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158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231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577979638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32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52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2303644010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38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59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107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3657177742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Итальянский язык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4174839998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88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242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350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6990197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Физическая культура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37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1171776628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Экономика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35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47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1102570445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27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87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119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1897069104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Информатика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101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112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2055762739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Искусство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504610677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Китайский язык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4102792785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Право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36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3365796170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Английский язык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26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79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164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269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2611847428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Экология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55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90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3716568896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Французский язык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1632915118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Литература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61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79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148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3584221444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Астрономия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60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81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3425655962"/>
                  </a:ext>
                </a:extLst>
              </a:tr>
              <a:tr h="24768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25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106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213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344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2970665400"/>
                  </a:ext>
                </a:extLst>
              </a:tr>
              <a:tr h="261113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168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671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1537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2376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 anchor="b"/>
                </a:tc>
                <a:extLst>
                  <a:ext uri="{0D108BD9-81ED-4DB2-BD59-A6C34878D82A}">
                    <a16:rowId xmlns:a16="http://schemas.microsoft.com/office/drawing/2014/main" val="393101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4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229600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844795"/>
              </p:ext>
            </p:extLst>
          </p:nvPr>
        </p:nvGraphicFramePr>
        <p:xfrm>
          <a:off x="-1" y="12"/>
          <a:ext cx="9144002" cy="686669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604580">
                  <a:extLst>
                    <a:ext uri="{9D8B030D-6E8A-4147-A177-3AD203B41FA5}">
                      <a16:colId xmlns:a16="http://schemas.microsoft.com/office/drawing/2014/main" val="162266295"/>
                    </a:ext>
                  </a:extLst>
                </a:gridCol>
                <a:gridCol w="1411781">
                  <a:extLst>
                    <a:ext uri="{9D8B030D-6E8A-4147-A177-3AD203B41FA5}">
                      <a16:colId xmlns:a16="http://schemas.microsoft.com/office/drawing/2014/main" val="691634737"/>
                    </a:ext>
                  </a:extLst>
                </a:gridCol>
                <a:gridCol w="1042547">
                  <a:extLst>
                    <a:ext uri="{9D8B030D-6E8A-4147-A177-3AD203B41FA5}">
                      <a16:colId xmlns:a16="http://schemas.microsoft.com/office/drawing/2014/main" val="4030282286"/>
                    </a:ext>
                  </a:extLst>
                </a:gridCol>
                <a:gridCol w="1042547">
                  <a:extLst>
                    <a:ext uri="{9D8B030D-6E8A-4147-A177-3AD203B41FA5}">
                      <a16:colId xmlns:a16="http://schemas.microsoft.com/office/drawing/2014/main" val="41109799"/>
                    </a:ext>
                  </a:extLst>
                </a:gridCol>
                <a:gridCol w="1042547">
                  <a:extLst>
                    <a:ext uri="{9D8B030D-6E8A-4147-A177-3AD203B41FA5}">
                      <a16:colId xmlns:a16="http://schemas.microsoft.com/office/drawing/2014/main" val="1982228530"/>
                    </a:ext>
                  </a:extLst>
                </a:gridCol>
              </a:tblGrid>
              <a:tr h="575222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Предметы</a:t>
                      </a:r>
                      <a:r>
                        <a:rPr lang="ru-RU" sz="1600" baseline="0" dirty="0" smtClean="0">
                          <a:effectLst/>
                        </a:rPr>
                        <a:t>  </a:t>
                      </a:r>
                      <a:r>
                        <a:rPr lang="ru-RU" sz="1600" dirty="0" smtClean="0">
                          <a:effectLst/>
                        </a:rPr>
                        <a:t>(Муниципальный этап </a:t>
                      </a:r>
                      <a:r>
                        <a:rPr lang="ru-RU" sz="1600" dirty="0" err="1" smtClean="0">
                          <a:effectLst/>
                        </a:rPr>
                        <a:t>ВсОШ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Победитель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Призёр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Участник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ctr"/>
                </a:tc>
                <a:extLst>
                  <a:ext uri="{0D108BD9-81ED-4DB2-BD59-A6C34878D82A}">
                    <a16:rowId xmlns:a16="http://schemas.microsoft.com/office/drawing/2014/main" val="2474643192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Английский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1243501963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Астрономия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621815779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876521596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2829862661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Информатика и ИКТ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1703522854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Искусство (МХК)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1161782840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907096998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Итальянский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3062022222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Китайский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3805128482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Литература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2962621576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2405046663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576162967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Основы безопасности жизнедеятельности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1475057401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2677146674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1542797149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Технология (культура дома)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3599792830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Технология (робототехника)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1252417274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Технология (техника и техническое творчество)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693825771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1689111966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Физическая культура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2912142082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Французский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2087693570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4170618812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3730427984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488136742"/>
                  </a:ext>
                </a:extLst>
              </a:tr>
              <a:tr h="251659">
                <a:tc>
                  <a:txBody>
                    <a:bodyPr/>
                    <a:lstStyle/>
                    <a:p>
                      <a:pPr marL="1263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372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126365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451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 anchor="b"/>
                </a:tc>
                <a:extLst>
                  <a:ext uri="{0D108BD9-81ED-4DB2-BD59-A6C34878D82A}">
                    <a16:rowId xmlns:a16="http://schemas.microsoft.com/office/drawing/2014/main" val="47745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8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229600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944314"/>
              </p:ext>
            </p:extLst>
          </p:nvPr>
        </p:nvGraphicFramePr>
        <p:xfrm>
          <a:off x="186044" y="1412770"/>
          <a:ext cx="4385956" cy="511986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85956">
                  <a:extLst>
                    <a:ext uri="{9D8B030D-6E8A-4147-A177-3AD203B41FA5}">
                      <a16:colId xmlns:a16="http://schemas.microsoft.com/office/drawing/2014/main" val="371691630"/>
                    </a:ext>
                  </a:extLst>
                </a:gridCol>
              </a:tblGrid>
              <a:tr h="80745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+mj-lt"/>
                        </a:rPr>
                        <a:t>Региональный этап</a:t>
                      </a:r>
                      <a:r>
                        <a:rPr lang="ru-RU" sz="2000" b="1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2000" b="1" u="none" strike="noStrike" baseline="0" dirty="0" err="1" smtClean="0">
                          <a:effectLst/>
                          <a:latin typeface="+mj-lt"/>
                        </a:rPr>
                        <a:t>ВсОШ</a:t>
                      </a:r>
                      <a:r>
                        <a:rPr lang="ru-RU" sz="2000" b="1" u="none" strike="noStrike" baseline="0" dirty="0" smtClean="0">
                          <a:effectLst/>
                          <a:latin typeface="+mj-lt"/>
                        </a:rPr>
                        <a:t> – 28 участников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44227863"/>
                  </a:ext>
                </a:extLst>
              </a:tr>
              <a:tr h="416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География – 1 Победитель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3505785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Искусство (МХК)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42769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История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4883084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Итальянский язык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1313210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Литература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4531160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Математика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1362801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Обществознание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4040004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Основы безопасности жизнедеятельности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3755245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Право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2705291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Физика – 1 Призёр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4579218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Физическая культура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0442057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Экономика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37634242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53" y="1268760"/>
            <a:ext cx="1964904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27119"/>
              </p:ext>
            </p:extLst>
          </p:nvPr>
        </p:nvGraphicFramePr>
        <p:xfrm>
          <a:off x="4924969" y="3427362"/>
          <a:ext cx="4007768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7768">
                  <a:extLst>
                    <a:ext uri="{9D8B030D-6E8A-4147-A177-3AD203B41FA5}">
                      <a16:colId xmlns:a16="http://schemas.microsoft.com/office/drawing/2014/main" val="817679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Заключительный этап </a:t>
                      </a:r>
                      <a:r>
                        <a:rPr lang="ru-RU" sz="2400" dirty="0" err="1" smtClean="0"/>
                        <a:t>ВсОШ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География  - 1 Призёр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31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3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229600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25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41838"/>
              </p:ext>
            </p:extLst>
          </p:nvPr>
        </p:nvGraphicFramePr>
        <p:xfrm>
          <a:off x="110201" y="3429000"/>
          <a:ext cx="4452368" cy="184781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52368">
                  <a:extLst>
                    <a:ext uri="{9D8B030D-6E8A-4147-A177-3AD203B41FA5}">
                      <a16:colId xmlns:a16="http://schemas.microsoft.com/office/drawing/2014/main" val="2886799480"/>
                    </a:ext>
                  </a:extLst>
                </a:gridCol>
              </a:tblGrid>
              <a:tr h="10941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+mj-lt"/>
                        </a:rPr>
                        <a:t>МОШ по изобразительному </a:t>
                      </a:r>
                      <a:r>
                        <a:rPr lang="ru-RU" sz="2000" b="1" u="none" strike="noStrike" dirty="0" smtClean="0">
                          <a:effectLst/>
                          <a:latin typeface="+mj-lt"/>
                        </a:rPr>
                        <a:t>искусству –  Призёр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8595423"/>
                  </a:ext>
                </a:extLst>
              </a:tr>
              <a:tr h="7537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+mj-lt"/>
                        </a:rPr>
                        <a:t>МОШ по </a:t>
                      </a:r>
                      <a:r>
                        <a:rPr lang="ru-RU" sz="2000" b="1" u="none" strike="noStrike" dirty="0" smtClean="0">
                          <a:effectLst/>
                          <a:latin typeface="+mj-lt"/>
                        </a:rPr>
                        <a:t>физике – Победитель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361575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62" y="1412774"/>
            <a:ext cx="3528392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11"/>
          <a:stretch/>
        </p:blipFill>
        <p:spPr>
          <a:xfrm>
            <a:off x="-73992" y="-27383"/>
            <a:ext cx="9326512" cy="1037318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80012" y="-9527"/>
            <a:ext cx="6543675" cy="904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Контакты </a:t>
            </a:r>
            <a:endParaRPr lang="ru-RU" sz="26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37050" y="895348"/>
            <a:ext cx="8229600" cy="493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 школы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2492896"/>
          <a:ext cx="9115400" cy="2659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1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1430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b="0" dirty="0" smtClean="0"/>
                        <a:t>по вопросам содержания образования</a:t>
                      </a:r>
                    </a:p>
                    <a:p>
                      <a:pPr marL="11430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b="0" dirty="0" smtClean="0"/>
                        <a:t> </a:t>
                      </a:r>
                      <a:r>
                        <a:rPr lang="ru-RU" sz="1800" b="1" dirty="0" smtClean="0"/>
                        <a:t>Суханова Наталья Ивановна </a:t>
                      </a:r>
                      <a:r>
                        <a:rPr lang="ru-RU" sz="1800" b="0" dirty="0" smtClean="0"/>
                        <a:t>+7 910 438 96 98</a:t>
                      </a:r>
                      <a:r>
                        <a:rPr lang="ru-RU" sz="1800" b="0" baseline="0" dirty="0" smtClean="0"/>
                        <a:t> </a:t>
                      </a:r>
                      <a:r>
                        <a:rPr lang="en-US" sz="1800" b="0" dirty="0" smtClean="0"/>
                        <a:t>suhanovani@school1370.ru</a:t>
                      </a:r>
                      <a:r>
                        <a:rPr lang="en-US" sz="1800" dirty="0" smtClean="0"/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120">
                <a:tc>
                  <a:txBody>
                    <a:bodyPr/>
                    <a:lstStyle/>
                    <a:p>
                      <a:pPr marL="11430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dirty="0" smtClean="0"/>
                        <a:t>по вопросам качества образования</a:t>
                      </a:r>
                    </a:p>
                    <a:p>
                      <a:pPr marL="11430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dirty="0" smtClean="0"/>
                        <a:t> </a:t>
                      </a:r>
                      <a:r>
                        <a:rPr lang="ru-RU" sz="1800" b="1" dirty="0" smtClean="0"/>
                        <a:t>Смоленская Юлия Александровна </a:t>
                      </a:r>
                      <a:r>
                        <a:rPr lang="ru-RU" sz="1800" dirty="0" smtClean="0"/>
                        <a:t>+7 926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708 05 60 </a:t>
                      </a:r>
                      <a:r>
                        <a:rPr lang="en-US" sz="1800" dirty="0" smtClean="0"/>
                        <a:t>smolenskayaya@school1370.ru</a:t>
                      </a:r>
                      <a:endParaRPr lang="ru-RU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4300" indent="0" algn="ctr">
                        <a:buNone/>
                      </a:pPr>
                      <a:r>
                        <a:rPr lang="ru-RU" sz="1800" dirty="0" smtClean="0"/>
                        <a:t>по вопросам воспитания,</a:t>
                      </a:r>
                      <a:r>
                        <a:rPr lang="ru-RU" sz="1800" baseline="0" dirty="0" smtClean="0"/>
                        <a:t> социализации, дополнительного образования</a:t>
                      </a:r>
                    </a:p>
                    <a:p>
                      <a:pPr marL="114300" indent="0" algn="ctr">
                        <a:buNone/>
                      </a:pPr>
                      <a:r>
                        <a:rPr lang="ru-RU" sz="1800" b="1" baseline="0" dirty="0" smtClean="0"/>
                        <a:t>Почепка Инна Владимировна </a:t>
                      </a:r>
                      <a:r>
                        <a:rPr lang="ru-RU" sz="1800" baseline="0" dirty="0" smtClean="0"/>
                        <a:t>+7 977 409 65 14 </a:t>
                      </a:r>
                      <a:r>
                        <a:rPr lang="en-US" sz="1800" baseline="0" dirty="0" smtClean="0"/>
                        <a:t>pochepkaiv@school1370.ru</a:t>
                      </a:r>
                      <a:endParaRPr lang="ru-RU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4300" indent="0" algn="ctr">
                        <a:buNone/>
                      </a:pPr>
                      <a:r>
                        <a:rPr lang="ru-RU" sz="1800" dirty="0" smtClean="0"/>
                        <a:t>по вопросам содержания зданий и территорий </a:t>
                      </a:r>
                    </a:p>
                    <a:p>
                      <a:pPr marL="114300" indent="0" algn="ctr">
                        <a:buNone/>
                      </a:pPr>
                      <a:r>
                        <a:rPr lang="ru-RU" sz="1800" b="1" dirty="0" smtClean="0"/>
                        <a:t>Кулагин Александр Вячеславович </a:t>
                      </a:r>
                      <a:r>
                        <a:rPr lang="ru-RU" sz="1800" dirty="0" smtClean="0"/>
                        <a:t>+7 916 396 77 55 </a:t>
                      </a:r>
                      <a:r>
                        <a:rPr lang="en-US" sz="1800" dirty="0" smtClean="0"/>
                        <a:t>kulaginav@school1370.ru </a:t>
                      </a:r>
                      <a:endParaRPr lang="ru-RU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7" b="19855"/>
          <a:stretch/>
        </p:blipFill>
        <p:spPr>
          <a:xfrm>
            <a:off x="6125343" y="5516461"/>
            <a:ext cx="2990058" cy="128673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51520" y="1340768"/>
          <a:ext cx="8784976" cy="396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Щеверова Марина Петровна </a:t>
                      </a:r>
                      <a:r>
                        <a:rPr lang="ru-RU" sz="2000" b="0" dirty="0" smtClean="0"/>
                        <a:t>+ 7 903 614 70 17 </a:t>
                      </a:r>
                      <a:r>
                        <a:rPr lang="en-US" sz="2000" b="0" dirty="0" smtClean="0"/>
                        <a:t>scheverovamp@school1370.ru 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18658" y="1988840"/>
            <a:ext cx="3106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 директора </a:t>
            </a:r>
          </a:p>
        </p:txBody>
      </p:sp>
    </p:spTree>
    <p:extLst>
      <p:ext uri="{BB962C8B-B14F-4D97-AF65-F5344CB8AC3E}">
        <p14:creationId xmlns:p14="http://schemas.microsoft.com/office/powerpoint/2010/main" val="12219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544" r="2574" b="10818"/>
          <a:stretch/>
        </p:blipFill>
        <p:spPr>
          <a:xfrm>
            <a:off x="1259632" y="1379050"/>
            <a:ext cx="6946711" cy="387596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3"/>
          <a:stretch/>
        </p:blipFill>
        <p:spPr>
          <a:xfrm>
            <a:off x="-36512" y="116632"/>
            <a:ext cx="828136" cy="6400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993593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Дошкольное</a:t>
            </a:r>
            <a:r>
              <a:rPr lang="ru-RU" sz="3200" dirty="0" smtClean="0"/>
              <a:t>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ориентир современных возможностей образования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974" y="2924944"/>
            <a:ext cx="6905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корпуса групп дошкольного возраста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до 3-х лет;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нклюзивной направленности;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кратковременного пребывания;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544" r="2574" b="10818"/>
          <a:stretch/>
        </p:blipFill>
        <p:spPr>
          <a:xfrm>
            <a:off x="1187623" y="1652474"/>
            <a:ext cx="6946711" cy="3875964"/>
          </a:xfrm>
          <a:prstGeom prst="rect">
            <a:avLst/>
          </a:prstGeom>
        </p:spPr>
      </p:pic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0"/>
          <a:stretch/>
        </p:blipFill>
        <p:spPr>
          <a:xfrm rot="10800000">
            <a:off x="611560" y="-21566"/>
            <a:ext cx="7727448" cy="706388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546179" y="188640"/>
            <a:ext cx="8229600" cy="1463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ориентир современных возможностей образования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956" y="1844742"/>
            <a:ext cx="7568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5974" y="2636912"/>
            <a:ext cx="6905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корпуса 1-4 классов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общеобразовательные;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искусств;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инженерно-математическое направление;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углубленным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изучением английского языка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начальной школы;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544" r="2574" b="10818"/>
          <a:stretch/>
        </p:blipFill>
        <p:spPr>
          <a:xfrm>
            <a:off x="1598879" y="2404204"/>
            <a:ext cx="6514662" cy="36348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49"/>
          <a:stretch/>
        </p:blipFill>
        <p:spPr>
          <a:xfrm>
            <a:off x="64719" y="6039102"/>
            <a:ext cx="9079281" cy="84628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5" y="188640"/>
            <a:ext cx="8297863" cy="154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956" y="1737219"/>
            <a:ext cx="75683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общее образование, среднее общее образование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026" y="2852936"/>
            <a:ext cx="6905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корпус 5-7 классов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бщеобразовательные;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вертикаль;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языка;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начальной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школы;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прокадетский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кадетский класс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вертикали городских проектов (лингвистическая, медиа,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49"/>
          <a:stretch/>
        </p:blipFill>
        <p:spPr>
          <a:xfrm rot="10800000">
            <a:off x="-2" y="-27384"/>
            <a:ext cx="9079281" cy="648071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544" r="2574" b="10818"/>
          <a:stretch/>
        </p:blipFill>
        <p:spPr>
          <a:xfrm>
            <a:off x="1168260" y="1484784"/>
            <a:ext cx="6946711" cy="387596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7" y="371431"/>
            <a:ext cx="8297863" cy="132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57424" y="1700808"/>
            <a:ext cx="79397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корпус 8-11 классов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общеобразовательный; универсальный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вертикаль;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естественно-научный;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кадетский класс;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инженерный класс; ИТ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Новый педагогический класс; Предпринимательский класс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24" y="4437112"/>
            <a:ext cx="2655313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1298">
            <a:off x="-646991" y="3597346"/>
            <a:ext cx="4862795" cy="142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7" y="155406"/>
            <a:ext cx="8297863" cy="125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2047" y="1552354"/>
            <a:ext cx="7966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социализация, инициатива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78374"/>
            <a:ext cx="4242106" cy="207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44" y="2336132"/>
            <a:ext cx="3000897" cy="270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50" y="2142881"/>
            <a:ext cx="2612352" cy="270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7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отряд «Единство Сердец»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25"/>
          <a:stretch/>
        </p:blipFill>
        <p:spPr>
          <a:xfrm rot="10800000">
            <a:off x="83583" y="0"/>
            <a:ext cx="8771901" cy="49967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7" y="155406"/>
            <a:ext cx="8297863" cy="147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84614" y="2420888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волонтерской деятельности в ГБОУ Школа № 1370 – пропаганда идей добровольческого труда на благо общества и привлечение молодежи к решению социально значимых проблем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7" b="19855"/>
          <a:stretch/>
        </p:blipFill>
        <p:spPr>
          <a:xfrm>
            <a:off x="6798689" y="5283210"/>
            <a:ext cx="2011221" cy="86550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9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4"/>
          <a:stretch/>
        </p:blipFill>
        <p:spPr>
          <a:xfrm>
            <a:off x="-36512" y="260648"/>
            <a:ext cx="720080" cy="614028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7" b="19855"/>
          <a:stretch/>
        </p:blipFill>
        <p:spPr>
          <a:xfrm>
            <a:off x="6828935" y="1297507"/>
            <a:ext cx="2011221" cy="86550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1570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542"/>
            <a:ext cx="8297863" cy="147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photo52581327779440707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142" y="1266438"/>
            <a:ext cx="2333598" cy="175019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D02090-894B-462D-A786-0D2916A55811}"/>
              </a:ext>
            </a:extLst>
          </p:cNvPr>
          <p:cNvSpPr/>
          <p:nvPr/>
        </p:nvSpPr>
        <p:spPr>
          <a:xfrm>
            <a:off x="2660302" y="1326103"/>
            <a:ext cx="4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помощь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3F872B-93FD-494E-8019-646DC54C255D}"/>
              </a:ext>
            </a:extLst>
          </p:cNvPr>
          <p:cNvSpPr/>
          <p:nvPr/>
        </p:nvSpPr>
        <p:spPr>
          <a:xfrm>
            <a:off x="2635219" y="1720939"/>
            <a:ext cx="3962511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духовно-нравственных ориентиров у школьников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Коммуникация с представителями различных поколений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фондами «Дом с маяком», «Вера», «Цвет жизни» и т.д.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photo52581327779440707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207" y="3442268"/>
            <a:ext cx="1640070" cy="293906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AD2CE76-E3DB-4BFE-9962-A0D60434F46C}"/>
              </a:ext>
            </a:extLst>
          </p:cNvPr>
          <p:cNvSpPr/>
          <p:nvPr/>
        </p:nvSpPr>
        <p:spPr>
          <a:xfrm>
            <a:off x="2402828" y="4325123"/>
            <a:ext cx="3177284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и талантов в сфере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основам ведения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телеграм-каналов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выездных городских и региональных мероприятиях в роли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медиа-волонтера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7DB949-9FD2-42BC-A0E4-28E21624B559}"/>
              </a:ext>
            </a:extLst>
          </p:cNvPr>
          <p:cNvSpPr/>
          <p:nvPr/>
        </p:nvSpPr>
        <p:spPr>
          <a:xfrm>
            <a:off x="2374601" y="3820071"/>
            <a:ext cx="4483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</a:t>
            </a:r>
            <a:r>
              <a:rPr lang="ru-RU" sz="2400" b="1" dirty="0" smtClean="0"/>
              <a:t> –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lang="ru-RU" sz="2400" b="1" dirty="0" smtClean="0"/>
              <a:t>  </a:t>
            </a:r>
            <a:endParaRPr lang="ru-RU" sz="2400" b="1" dirty="0"/>
          </a:p>
        </p:txBody>
      </p:sp>
      <p:pic>
        <p:nvPicPr>
          <p:cNvPr id="15" name="Рисунок 14" descr="photo525813277794407078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9402" y="2684518"/>
            <a:ext cx="2340625" cy="15155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DF64AE5-2F89-47B6-8E81-98BA9923C0F0}"/>
              </a:ext>
            </a:extLst>
          </p:cNvPr>
          <p:cNvSpPr/>
          <p:nvPr/>
        </p:nvSpPr>
        <p:spPr>
          <a:xfrm>
            <a:off x="5775473" y="4281307"/>
            <a:ext cx="3372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</a:t>
            </a:r>
            <a:r>
              <a:rPr lang="ru-RU" sz="2400" b="1" dirty="0" smtClean="0"/>
              <a:t> 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9D19921-8937-49B1-A24A-B1A8A6BEBE81}"/>
              </a:ext>
            </a:extLst>
          </p:cNvPr>
          <p:cNvSpPr/>
          <p:nvPr/>
        </p:nvSpPr>
        <p:spPr>
          <a:xfrm>
            <a:off x="5950496" y="4742972"/>
            <a:ext cx="2811023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эко-отряда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акциях «Бумажный бум», «Добрые крышечки»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отношение к природе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A9F-1D37-4310-8479-A2ECE4123E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1178</Words>
  <Application>Microsoft Office PowerPoint</Application>
  <PresentationFormat>Экран (4:3)</PresentationFormat>
  <Paragraphs>462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Bahnschrift Light</vt:lpstr>
      <vt:lpstr>Calibri</vt:lpstr>
      <vt:lpstr>Impact</vt:lpstr>
      <vt:lpstr>Times New Roman</vt:lpstr>
      <vt:lpstr>Wingdings</vt:lpstr>
      <vt:lpstr>Тема Office</vt:lpstr>
      <vt:lpstr>Презентация PowerPoint</vt:lpstr>
      <vt:lpstr>Школа – ориентир современных возможностей образования</vt:lpstr>
      <vt:lpstr>Школа – ориентир современных возможностей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Смоленская Юлия Александровна</cp:lastModifiedBy>
  <cp:revision>53</cp:revision>
  <dcterms:created xsi:type="dcterms:W3CDTF">2019-09-11T11:53:52Z</dcterms:created>
  <dcterms:modified xsi:type="dcterms:W3CDTF">2022-06-17T09:13:43Z</dcterms:modified>
</cp:coreProperties>
</file>