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9" r:id="rId28"/>
    <p:sldId id="290" r:id="rId29"/>
    <p:sldId id="280" r:id="rId30"/>
    <p:sldId id="287" r:id="rId31"/>
    <p:sldId id="281" r:id="rId32"/>
    <p:sldId id="282" r:id="rId33"/>
    <p:sldId id="283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7E75E-4F95-41F5-BF0C-7111EA00917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10AE8-844B-4173-8CF3-47B4C1224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1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10AE8-844B-4173-8CF3-47B4C1224D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9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Информация </a:t>
            </a:r>
            <a:br>
              <a:rPr lang="ru-RU" b="1" dirty="0" smtClean="0"/>
            </a:br>
            <a:r>
              <a:rPr lang="ru-RU" b="1" dirty="0" smtClean="0"/>
              <a:t>о работе </a:t>
            </a:r>
            <a:br>
              <a:rPr lang="ru-RU" b="1" dirty="0" smtClean="0"/>
            </a:br>
            <a:r>
              <a:rPr lang="ru-RU" b="1" dirty="0" smtClean="0"/>
              <a:t>ГБУ ТЦСО «Бибирево» филиал «</a:t>
            </a:r>
            <a:r>
              <a:rPr lang="ru-RU" b="1" dirty="0" err="1" smtClean="0"/>
              <a:t>Алтуфьевский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в 2020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306335" cy="156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Карантинные услуги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Оказывались услуги: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 покупке и доставке продуктов питания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покупке и доставке лекарственных средств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доставке товаров первой необходимости</a:t>
            </a:r>
          </a:p>
          <a:p>
            <a:r>
              <a:rPr lang="ru-RU" dirty="0" smtClean="0"/>
              <a:t> а также доставке льготных лекарственных средств из медицинских учреждений в рамках взаимодействия с ДЗМ г. Москвы  Всего было оказано </a:t>
            </a:r>
            <a:r>
              <a:rPr lang="ru-RU" sz="4000" b="1" u="sng" dirty="0" smtClean="0"/>
              <a:t>2843 услуги для 1806 жителям нашего района</a:t>
            </a:r>
            <a:endParaRPr lang="ru-RU" b="1" u="sng" dirty="0" smtClean="0"/>
          </a:p>
          <a:p>
            <a:endParaRPr lang="ru-RU" dirty="0"/>
          </a:p>
        </p:txBody>
      </p:sp>
      <p:pic>
        <p:nvPicPr>
          <p:cNvPr id="10242" name="Picture 2" descr="C:\Users\User\Desktop\истории соц работников\PHOTO-2020-05-10-17-56-45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2592288" cy="2304256"/>
          </a:xfrm>
          <a:prstGeom prst="rect">
            <a:avLst/>
          </a:prstGeom>
          <a:noFill/>
        </p:spPr>
      </p:pic>
      <p:pic>
        <p:nvPicPr>
          <p:cNvPr id="10245" name="Picture 5" descr="C:\Users\User\Desktop\истории соц работников\PHOTO-2020-05-27-14-55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998222" cy="2664296"/>
          </a:xfrm>
          <a:prstGeom prst="rect">
            <a:avLst/>
          </a:prstGeom>
          <a:noFill/>
        </p:spPr>
      </p:pic>
      <p:pic>
        <p:nvPicPr>
          <p:cNvPr id="10247" name="Picture 7" descr="C:\Users\User\Desktop\истории соц работников\PHOTO-2020-05-10-17-57-56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5"/>
            <a:ext cx="1908212" cy="2544283"/>
          </a:xfrm>
          <a:prstGeom prst="rect">
            <a:avLst/>
          </a:prstGeom>
          <a:noFill/>
        </p:spPr>
      </p:pic>
      <p:pic>
        <p:nvPicPr>
          <p:cNvPr id="10248" name="Picture 8" descr="C:\Users\User\Desktop\истории соц работников\PHOTO-2020-05-27-16-03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89040"/>
            <a:ext cx="1979712" cy="263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72" y="332656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Дополнительная адресная поддержка граждан в виде предоставления </a:t>
            </a:r>
            <a:r>
              <a:rPr lang="ru-RU" b="1" u="sng" dirty="0" smtClean="0"/>
              <a:t>продуктового набора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44824"/>
            <a:ext cx="489654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     На основании приказа Департамента труда и социальной защиты населения города Москвы № 491 от 08.06.2020 «Об оказании мер дополнительной адресной поддержке граждан в виде предоставления продуктового набора» жителям района </a:t>
            </a:r>
            <a:r>
              <a:rPr lang="ru-RU" sz="2600" dirty="0" err="1" smtClean="0"/>
              <a:t>Алтуфьевский</a:t>
            </a:r>
            <a:r>
              <a:rPr lang="ru-RU" sz="2600" dirty="0" smtClean="0"/>
              <a:t>, имеющим льготную категорию.</a:t>
            </a:r>
          </a:p>
          <a:p>
            <a:pPr>
              <a:buNone/>
            </a:pPr>
            <a:r>
              <a:rPr lang="ru-RU" sz="2600" dirty="0" smtClean="0"/>
              <a:t>    </a:t>
            </a:r>
            <a:endParaRPr lang="ru-RU" sz="2600" b="1" dirty="0" smtClean="0"/>
          </a:p>
          <a:p>
            <a:endParaRPr lang="ru-RU" sz="2600" dirty="0"/>
          </a:p>
        </p:txBody>
      </p:sp>
      <p:pic>
        <p:nvPicPr>
          <p:cNvPr id="11266" name="Picture 2" descr="C:\Users\User\Desktop\фото для презентации\99cc9788434ad773fe99eec5c8661e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888431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4725144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Данный вид помощи был оказан 713 одиноким и </a:t>
            </a:r>
            <a:r>
              <a:rPr lang="ru-RU" sz="2400" b="1" dirty="0" err="1" smtClean="0"/>
              <a:t>одинокопроживающим</a:t>
            </a:r>
            <a:r>
              <a:rPr lang="ru-RU" sz="2400" b="1" dirty="0" smtClean="0"/>
              <a:t> пенсионерам нашего района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Адресная социальная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834880" cy="427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В прошедшем году продолжалась работа по развитию </a:t>
            </a:r>
            <a:r>
              <a:rPr lang="ru-RU" sz="2400" b="1" dirty="0" smtClean="0"/>
              <a:t>адресной социальной помощи </a:t>
            </a:r>
            <a:r>
              <a:rPr lang="ru-RU" sz="2400" dirty="0" smtClean="0"/>
              <a:t>путем предоставления гражданам </a:t>
            </a:r>
            <a:r>
              <a:rPr lang="ru-RU" sz="2400" b="1" dirty="0" smtClean="0"/>
              <a:t>электронных социальных сертификатов на продуктовую помощь</a:t>
            </a:r>
            <a:r>
              <a:rPr lang="ru-RU" sz="2400" b="1" i="1" dirty="0" smtClean="0"/>
              <a:t>.</a:t>
            </a:r>
            <a:endParaRPr lang="ru-RU" sz="2400" b="1" dirty="0" smtClean="0"/>
          </a:p>
        </p:txBody>
      </p:sp>
      <p:pic>
        <p:nvPicPr>
          <p:cNvPr id="12290" name="Picture 2" descr="C:\Users\User\Desktop\фото для презентации\2811-trif-sertifika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917235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7707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Через отделение срочного социального обслуживания </a:t>
            </a:r>
            <a:r>
              <a:rPr lang="ru-RU" sz="2800" dirty="0" smtClean="0"/>
              <a:t>было выдано </a:t>
            </a:r>
            <a:r>
              <a:rPr lang="ru-RU" sz="2800" b="1" dirty="0" smtClean="0"/>
              <a:t>2614 </a:t>
            </a:r>
            <a:r>
              <a:rPr lang="ru-RU" sz="2800" dirty="0" smtClean="0"/>
              <a:t>электронных сертификата на продуктовую помощь (</a:t>
            </a:r>
            <a:r>
              <a:rPr lang="ru-RU" sz="2800" b="1" dirty="0" smtClean="0"/>
              <a:t>5 228 000руб</a:t>
            </a:r>
            <a:r>
              <a:rPr lang="ru-RU" sz="2800" dirty="0" smtClean="0"/>
              <a:t>.), а также оказана </a:t>
            </a:r>
            <a:r>
              <a:rPr lang="ru-RU" sz="2800" b="1" u="sng" dirty="0" smtClean="0"/>
              <a:t>вещевая помощь </a:t>
            </a:r>
            <a:r>
              <a:rPr lang="ru-RU" sz="2800" dirty="0" smtClean="0"/>
              <a:t>на сумму </a:t>
            </a:r>
            <a:r>
              <a:rPr lang="ru-RU" sz="2800" b="1" dirty="0" smtClean="0"/>
              <a:t>18 817,50 руб</a:t>
            </a:r>
            <a:r>
              <a:rPr lang="ru-RU" sz="2800" dirty="0" smtClean="0"/>
              <a:t>. - </a:t>
            </a:r>
            <a:r>
              <a:rPr lang="ru-RU" sz="2800" b="1" dirty="0" smtClean="0"/>
              <a:t>25</a:t>
            </a:r>
            <a:r>
              <a:rPr lang="ru-RU" sz="2800" dirty="0" smtClean="0"/>
              <a:t> гражданам.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Предоставление товаров длительного пользования</a:t>
            </a:r>
            <a:br>
              <a:rPr lang="ru-RU" sz="3600" b="1" dirty="0" smtClean="0"/>
            </a:br>
            <a:r>
              <a:rPr lang="ru-RU" sz="3600" b="1" dirty="0" smtClean="0"/>
              <a:t> на основе электронного сертификата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88840"/>
            <a:ext cx="496855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/>
              <a:t>Для кого:</a:t>
            </a:r>
          </a:p>
          <a:p>
            <a:r>
              <a:rPr lang="ru-RU" sz="2400" dirty="0" smtClean="0"/>
              <a:t>Участникам и Инвалидам войны</a:t>
            </a:r>
          </a:p>
          <a:p>
            <a:r>
              <a:rPr lang="ru-RU" sz="2400" dirty="0" smtClean="0"/>
              <a:t>Пенсионерам</a:t>
            </a:r>
          </a:p>
          <a:p>
            <a:r>
              <a:rPr lang="ru-RU" sz="2400" dirty="0" smtClean="0"/>
              <a:t>Инвалидам</a:t>
            </a:r>
          </a:p>
        </p:txBody>
      </p:sp>
      <p:pic>
        <p:nvPicPr>
          <p:cNvPr id="13314" name="Picture 2" descr="C:\Users\User\Desktop\фото для презентации\Z_Th-ba_yx2XV1kVo4B9gF5azRdfmsSPXVrJG1lcyR1V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366460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стиральные машины,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электрические плиты,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пылесосы,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микроволновые печи,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чайники,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ноутбуки.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холодильники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телевизоры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170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/>
              <a:t>Оказавшимся в </a:t>
            </a:r>
            <a:r>
              <a:rPr lang="ru-RU" sz="2400" b="1" u="sng" dirty="0" smtClean="0"/>
              <a:t>трудной жизненной ситуации </a:t>
            </a:r>
            <a:r>
              <a:rPr lang="ru-RU" sz="2400" dirty="0" smtClean="0"/>
              <a:t>на основании </a:t>
            </a:r>
            <a:r>
              <a:rPr lang="ru-RU" sz="2400" u="sng" dirty="0" smtClean="0"/>
              <a:t>решения о признании нуждающимся</a:t>
            </a:r>
          </a:p>
          <a:p>
            <a:pPr>
              <a:buNone/>
            </a:pPr>
            <a:r>
              <a:rPr lang="ru-RU" sz="2400" b="1" dirty="0" smtClean="0"/>
              <a:t>186 </a:t>
            </a:r>
            <a:r>
              <a:rPr lang="ru-RU" sz="2400" dirty="0" smtClean="0"/>
              <a:t>гражданам выдано </a:t>
            </a:r>
            <a:r>
              <a:rPr lang="ru-RU" sz="2400" b="1" dirty="0" smtClean="0"/>
              <a:t>194 </a:t>
            </a:r>
            <a:r>
              <a:rPr lang="ru-RU" sz="2400" dirty="0" smtClean="0"/>
              <a:t>сертификатов </a:t>
            </a:r>
          </a:p>
          <a:p>
            <a:pPr>
              <a:buNone/>
            </a:pPr>
            <a:r>
              <a:rPr lang="ru-RU" sz="2400" dirty="0" smtClean="0"/>
              <a:t>на сумму</a:t>
            </a:r>
            <a:r>
              <a:rPr lang="ru-RU" sz="2400" b="1" dirty="0" smtClean="0"/>
              <a:t> 2 475370,00тыс.руб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ДТСЗН и ООО «Милосердие»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На основании заключенного договора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58 человек </a:t>
            </a:r>
            <a:r>
              <a:rPr lang="ru-RU" dirty="0" smtClean="0"/>
              <a:t>получили дополнительные услуги:</a:t>
            </a:r>
          </a:p>
          <a:p>
            <a:pPr>
              <a:buNone/>
            </a:pPr>
            <a:r>
              <a:rPr lang="ru-RU" dirty="0" smtClean="0"/>
              <a:t>   -  по комплексной уборке квартир</a:t>
            </a:r>
          </a:p>
          <a:p>
            <a:pPr>
              <a:buNone/>
            </a:pPr>
            <a:r>
              <a:rPr lang="ru-RU" dirty="0" smtClean="0"/>
              <a:t>    - санитарно-гигиенические</a:t>
            </a:r>
          </a:p>
          <a:p>
            <a:pPr>
              <a:buNone/>
            </a:pPr>
            <a:r>
              <a:rPr lang="ru-RU" dirty="0" smtClean="0"/>
              <a:t>    - социально-патронажные </a:t>
            </a:r>
          </a:p>
          <a:p>
            <a:pPr>
              <a:buNone/>
            </a:pPr>
            <a:r>
              <a:rPr lang="ru-RU" dirty="0" smtClean="0"/>
              <a:t>    - патронажные услуги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Данные услуги оказаны</a:t>
            </a:r>
          </a:p>
          <a:p>
            <a:pPr algn="ctr">
              <a:buNone/>
            </a:pPr>
            <a:r>
              <a:rPr lang="ru-RU" dirty="0" smtClean="0"/>
              <a:t> на сумму </a:t>
            </a:r>
            <a:r>
              <a:rPr lang="ru-RU" b="1" dirty="0" smtClean="0"/>
              <a:t>235 248,0 руб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9" name="Picture 3" descr="C:\Users\User\Desktop\фото для презентации\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8738" y="1556792"/>
            <a:ext cx="218595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Горячего питания для малообеспеченных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7638"/>
            <a:ext cx="4608512" cy="49922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Услугой по  организации горячего питания для малообеспеченных граждан в столовой филиала  воспользовались  – </a:t>
            </a:r>
            <a:br>
              <a:rPr lang="ru-RU" dirty="0" smtClean="0"/>
            </a:br>
            <a:r>
              <a:rPr lang="ru-RU" b="1" u="sng" dirty="0" smtClean="0"/>
              <a:t>83 человека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На сумму 289786,64 рублей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C:\Users\User\Desktop\фото для презентации\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212367" cy="22582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414908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Количество граждан, получивших данный вид помощи сократился</a:t>
            </a:r>
            <a:r>
              <a:rPr lang="ru-RU" b="1" dirty="0" smtClean="0"/>
              <a:t> в связи с введением ограничительных мер.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 для презентации\2451-1024x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848010" cy="2664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Обеспечение инвалидов </a:t>
            </a:r>
            <a:r>
              <a:rPr lang="ru-RU" sz="3600" b="1" dirty="0" smtClean="0"/>
              <a:t>техническими средствами реабилитации и абсорбирующим бельем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745432"/>
            <a:ext cx="4536504" cy="51125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В 2020  году эти услуги получили </a:t>
            </a:r>
            <a:r>
              <a:rPr lang="ru-RU" b="1" dirty="0" smtClean="0"/>
              <a:t>132 </a:t>
            </a:r>
            <a:r>
              <a:rPr lang="ru-RU" dirty="0" smtClean="0"/>
              <a:t>инвалида района </a:t>
            </a:r>
            <a:r>
              <a:rPr lang="ru-RU" dirty="0" err="1" smtClean="0"/>
              <a:t>Алтуфьевский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     В прошлом году реализовывались электронные сертификаты на приобретение отдельных видов ТСР, что позволяло гражданину </a:t>
            </a:r>
            <a:r>
              <a:rPr lang="ru-RU" b="1" u="sng" dirty="0" smtClean="0"/>
              <a:t>самостоятельно выбирать марку и модель ТСР в соответствии с программой ИПРА.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365104"/>
            <a:ext cx="4716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 175 </a:t>
            </a:r>
            <a:r>
              <a:rPr lang="ru-RU" sz="2000" dirty="0" smtClean="0"/>
              <a:t>инвалидам, которые самостоятельно приобретали ТСР или абсорбирующее белье выплачивалась денежная компенсация </a:t>
            </a:r>
          </a:p>
          <a:p>
            <a:pPr algn="ctr">
              <a:buNone/>
            </a:pPr>
            <a:r>
              <a:rPr lang="ru-RU" sz="3200" b="1" dirty="0" smtClean="0"/>
              <a:t>       9 167 461,94  руб.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6672"/>
            <a:ext cx="4917232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Всего за 2020 год нашими сотрудниками оказаны платные услуги </a:t>
            </a:r>
            <a:r>
              <a:rPr lang="ru-RU" b="1" dirty="0" smtClean="0"/>
              <a:t>90 </a:t>
            </a:r>
            <a:r>
              <a:rPr lang="ru-RU" dirty="0" smtClean="0"/>
              <a:t>гражданам на сумму </a:t>
            </a:r>
            <a:r>
              <a:rPr lang="ru-RU" b="1" dirty="0" smtClean="0"/>
              <a:t>272 632,00 рублей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1703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 касается, в первую очередь, пенсионеров, проживающих в семьях, одиноко проживающих пенсионеров и инвалидов, которые в настоящий </a:t>
            </a:r>
            <a:r>
              <a:rPr lang="ru-RU" sz="2800" b="1" dirty="0" smtClean="0"/>
              <a:t>момент не нуждаются в постоянной помощи социальных работников</a:t>
            </a:r>
            <a:endParaRPr lang="ru-RU" sz="2800" b="1" dirty="0"/>
          </a:p>
        </p:txBody>
      </p:sp>
      <p:pic>
        <p:nvPicPr>
          <p:cNvPr id="30722" name="Picture 2" descr="C:\Users\User\Desktop\фото для презентации\ec9402aea45eb3438b39254ccf5bb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266114" cy="342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Московское долголетие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050904" cy="18722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На основании Постановления Правительства Москвы от 18.12.2018г. №1578-ПП «О реализации в городе Москве  проекта «Московское долголетие» в районе </a:t>
            </a:r>
            <a:r>
              <a:rPr lang="ru-RU" dirty="0" err="1" smtClean="0"/>
              <a:t>Алтуфьевский</a:t>
            </a:r>
            <a:r>
              <a:rPr lang="ru-RU" dirty="0" smtClean="0"/>
              <a:t>  реализуется  проект «Московское долголетие».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Курирует и координирует проект </a:t>
            </a:r>
            <a:r>
              <a:rPr lang="ru-RU" b="1" u="sng" dirty="0" smtClean="0"/>
              <a:t>сотрудники ОСКАД </a:t>
            </a:r>
            <a:r>
              <a:rPr lang="ru-RU" dirty="0" smtClean="0"/>
              <a:t>(отдела социальных коммуникаций и активного долголетия)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Основная цель проекта </a:t>
            </a:r>
            <a:r>
              <a:rPr lang="ru-RU" dirty="0" smtClean="0"/>
              <a:t>– помочь людям старшего возраста, как  вышедшим на заслуженный отдых, так и продолжающим трудовую деятельность, продолжать активный образ жизни за счет регулярных занятий спортом, творчеством, получения новых навыков и знаний. </a:t>
            </a:r>
            <a:r>
              <a:rPr lang="ru-RU" b="1" dirty="0" smtClean="0"/>
              <a:t>Участниками проекта могут стать женщины 55+, мужчины 60+, а также граждане, вышедшие на пенсию по выслуге лет.</a:t>
            </a:r>
            <a:endParaRPr lang="en-US" b="1" dirty="0" smtClean="0"/>
          </a:p>
        </p:txBody>
      </p:sp>
      <p:pic>
        <p:nvPicPr>
          <p:cNvPr id="29697" name="Picture 1" descr="C:\Users\User\Desktop\фото оскад\оскад 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196752"/>
            <a:ext cx="3328369" cy="1872208"/>
          </a:xfrm>
          <a:prstGeom prst="rect">
            <a:avLst/>
          </a:prstGeom>
          <a:noFill/>
        </p:spPr>
      </p:pic>
      <p:pic>
        <p:nvPicPr>
          <p:cNvPr id="29698" name="Picture 2" descr="C:\Users\User\Desktop\фото оскад\рис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районе </a:t>
            </a:r>
            <a:r>
              <a:rPr lang="ru-RU" dirty="0" err="1" smtClean="0"/>
              <a:t>Алтуфьевский</a:t>
            </a:r>
            <a:r>
              <a:rPr lang="ru-RU" dirty="0" smtClean="0"/>
              <a:t> проживает </a:t>
            </a:r>
          </a:p>
          <a:p>
            <a:pPr algn="ctr">
              <a:buNone/>
            </a:pPr>
            <a:r>
              <a:rPr lang="ru-RU" b="1" dirty="0" smtClean="0"/>
              <a:t>57 221 человек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из них на учете в ТЦСО состоит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5 288 человек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что составляет </a:t>
            </a:r>
            <a:r>
              <a:rPr lang="ru-RU" dirty="0"/>
              <a:t>9</a:t>
            </a:r>
            <a:r>
              <a:rPr lang="ru-RU" b="1" dirty="0" smtClean="0"/>
              <a:t> % </a:t>
            </a:r>
            <a:r>
              <a:rPr lang="ru-RU" dirty="0" smtClean="0"/>
              <a:t>от общего количества проживающих в районе граждан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48" y="2287092"/>
            <a:ext cx="3847976" cy="213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По состоянию на конец  2020г. партнерами  по реализации проекта «Московское долголетие» являются 14 организаций, из них- 7 государственных, 6 - коммерческих, 1 -негосударственная:</a:t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sz="4300" dirty="0" smtClean="0"/>
              <a:t>  2 школы – ГБОУ «Школа 1370», «Школа 305»</a:t>
            </a:r>
          </a:p>
          <a:p>
            <a:r>
              <a:rPr lang="ru-RU" sz="4000" dirty="0" smtClean="0"/>
              <a:t>- Колледж им. П.А. </a:t>
            </a:r>
            <a:r>
              <a:rPr lang="ru-RU" sz="4000" dirty="0" err="1" smtClean="0"/>
              <a:t>Овчинникова</a:t>
            </a:r>
            <a:endParaRPr lang="ru-RU" sz="4000" dirty="0" smtClean="0"/>
          </a:p>
          <a:p>
            <a:r>
              <a:rPr lang="ru-RU" sz="4000" dirty="0" smtClean="0"/>
              <a:t>- ДЦ № 5 филиал 1 </a:t>
            </a:r>
          </a:p>
          <a:p>
            <a:r>
              <a:rPr lang="ru-RU" sz="4000" dirty="0" smtClean="0"/>
              <a:t>- Спортивная школа № 82 (бассейн)</a:t>
            </a:r>
          </a:p>
          <a:p>
            <a:r>
              <a:rPr lang="ru-RU" sz="4000" dirty="0" smtClean="0"/>
              <a:t>- ЦБС СВАО «</a:t>
            </a:r>
            <a:r>
              <a:rPr lang="ru-RU" sz="4000" dirty="0" err="1" smtClean="0"/>
              <a:t>Бибилиотека</a:t>
            </a:r>
            <a:r>
              <a:rPr lang="ru-RU" sz="4000" dirty="0" smtClean="0"/>
              <a:t> № 64»</a:t>
            </a:r>
          </a:p>
          <a:p>
            <a:r>
              <a:rPr lang="ru-RU" sz="4000" dirty="0" smtClean="0"/>
              <a:t>- ГБУ Досуговый –спортивный центр «ЭПИ-Алтуфьево»</a:t>
            </a:r>
          </a:p>
          <a:p>
            <a:r>
              <a:rPr lang="ru-RU" sz="4000" dirty="0" smtClean="0"/>
              <a:t>- ООО «Гамма групп»</a:t>
            </a:r>
          </a:p>
          <a:p>
            <a:r>
              <a:rPr lang="ru-RU" sz="4000" dirty="0" smtClean="0"/>
              <a:t>- АНО МЭЦ «ЭПИ»</a:t>
            </a:r>
          </a:p>
          <a:p>
            <a:r>
              <a:rPr lang="ru-RU" sz="4000" dirty="0" smtClean="0"/>
              <a:t>- «Русская школа оздоровительного </a:t>
            </a:r>
            <a:r>
              <a:rPr lang="ru-RU" sz="4000" dirty="0" err="1" smtClean="0"/>
              <a:t>цигун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- ООО «Раш»</a:t>
            </a:r>
          </a:p>
          <a:p>
            <a:r>
              <a:rPr lang="ru-RU" sz="4000" dirty="0" smtClean="0"/>
              <a:t>- ООО «Планета здоровья»</a:t>
            </a:r>
          </a:p>
          <a:p>
            <a:r>
              <a:rPr lang="ru-RU" sz="4000" dirty="0" smtClean="0"/>
              <a:t>- ИП Борисов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1" y="764704"/>
            <a:ext cx="7086054" cy="3543027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До введения ограничительных мер в районе работало </a:t>
            </a:r>
          </a:p>
          <a:p>
            <a:pPr>
              <a:buNone/>
            </a:pPr>
            <a:r>
              <a:rPr lang="ru-RU" sz="2400" b="1" dirty="0" smtClean="0"/>
              <a:t>97 групп в формате офлайн</a:t>
            </a:r>
            <a:r>
              <a:rPr lang="ru-RU" sz="2400" dirty="0" smtClean="0"/>
              <a:t>, которые </a:t>
            </a:r>
            <a:r>
              <a:rPr lang="ru-RU" sz="2400" b="1" dirty="0" smtClean="0"/>
              <a:t>посещали 1627 чел</a:t>
            </a:r>
            <a:r>
              <a:rPr lang="ru-RU" sz="2400" dirty="0" smtClean="0"/>
              <a:t>. Всего в проект </a:t>
            </a:r>
            <a:r>
              <a:rPr lang="ru-RU" sz="2400" b="1" u="sng" dirty="0" smtClean="0"/>
              <a:t>привлечено 1894 уникальных граждан</a:t>
            </a:r>
            <a:r>
              <a:rPr lang="ru-RU" sz="2400" dirty="0" smtClean="0"/>
              <a:t>, жителей района </a:t>
            </a:r>
            <a:r>
              <a:rPr lang="ru-RU" sz="2400" dirty="0" err="1" smtClean="0"/>
              <a:t>Алтуфьевский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r>
              <a:rPr lang="ru-RU" b="1" dirty="0" smtClean="0"/>
              <a:t> формат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140968"/>
            <a:ext cx="4392488" cy="1368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/>
              <a:t>        </a:t>
            </a:r>
            <a:r>
              <a:rPr lang="ru-RU" b="1" u="sng" dirty="0" smtClean="0"/>
              <a:t>Открыто 5 групп по различным направлениям</a:t>
            </a:r>
            <a:r>
              <a:rPr lang="ru-RU" dirty="0" smtClean="0"/>
              <a:t>: </a:t>
            </a:r>
            <a:r>
              <a:rPr lang="ru-RU" dirty="0" err="1" smtClean="0"/>
              <a:t>Зумба</a:t>
            </a:r>
            <a:r>
              <a:rPr lang="ru-RU" dirty="0" smtClean="0"/>
              <a:t>, Психологические тренинги, Музыкальная гостиная, Английский язык, гимнастика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dirty="0" smtClean="0"/>
              <a:t>К проведению занятий в 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формате привлечено </a:t>
            </a:r>
          </a:p>
          <a:p>
            <a:pPr>
              <a:buNone/>
            </a:pPr>
            <a:r>
              <a:rPr lang="ru-RU" sz="2000" b="1" dirty="0" smtClean="0"/>
              <a:t> 4 организации- поставщиков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«ООО Гамма-групп», «АНО МЭЦ «ЭПИ», ГБУ школа № 1370, Политехнический колледж П.А. </a:t>
            </a:r>
            <a:r>
              <a:rPr lang="ru-RU" sz="2000" dirty="0" err="1" smtClean="0"/>
              <a:t>Овчинникова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 занятиям в онлайн формате было </a:t>
            </a:r>
            <a:r>
              <a:rPr lang="ru-RU" b="1" u="sng" dirty="0" smtClean="0"/>
              <a:t>привлечено около 217 участников проекта "Московское долголетие".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176464" cy="238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56596"/>
            <a:ext cx="3609505" cy="21312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67" y="4509120"/>
            <a:ext cx="3451194" cy="199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0801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Проведение занятий в офлайн режиме не помешало открытию новых, интересных направлений, так в 2020 году начались занятия клубного пространства: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33123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sz="7200" b="1" dirty="0" smtClean="0"/>
              <a:t> «Природа и мы» - </a:t>
            </a:r>
            <a:r>
              <a:rPr lang="ru-RU" sz="7200" dirty="0"/>
              <a:t>Для участников клуба будут проводиться эколого-просветительские лекции о редких животных и растениях, занесенных в Красную книгу Москвы, а также об интересных природных исторических объектов на территории города. </a:t>
            </a:r>
            <a:endParaRPr lang="ru-RU" sz="7200" dirty="0" smtClean="0"/>
          </a:p>
          <a:p>
            <a:pPr>
              <a:buNone/>
            </a:pPr>
            <a:r>
              <a:rPr lang="ru-RU" sz="7200" b="1" dirty="0" smtClean="0"/>
              <a:t>«Литературная гостиная» -</a:t>
            </a:r>
            <a:r>
              <a:rPr lang="ru-RU" sz="7200" dirty="0"/>
              <a:t>истории любви знаменитых писателей, композиторов, художников. Каждый рассказ сопровождается кадрами хроники, воспоминаниями современников, избранными цитатами из переписки великих людей. </a:t>
            </a: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>«С нами по соседству» -</a:t>
            </a:r>
            <a:r>
              <a:rPr lang="ru-RU" sz="7200" dirty="0"/>
              <a:t>В жизни каждого человека встречаются интересные люди абсолютно разных профессий и взглядов на жизнь. Удивительные люди, их биографии, знания, умения, мастерство - главное богатство района. Они словно открывают для тебя неведомый мир, заставляют по-новому взглянуть на привычные вещи и явления.</a:t>
            </a: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>«Горшочек вари» -</a:t>
            </a:r>
            <a:r>
              <a:rPr lang="ru-RU" sz="7200" dirty="0" smtClean="0"/>
              <a:t>клуб объединил единомышленников здорового питания </a:t>
            </a:r>
            <a:endParaRPr lang="ru-RU" sz="7200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2128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Динамика прироста новых людей в проект в среднем </a:t>
            </a:r>
            <a:r>
              <a:rPr lang="ru-RU" b="1" u="sng" dirty="0" smtClean="0"/>
              <a:t>ежедневно составляет – 3- 8 человек.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85" y="4653136"/>
            <a:ext cx="3419872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«Добрый автобус»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075240" cy="21168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До введения ограничительных мер в 2020 году продолжалась реализация </a:t>
            </a:r>
            <a:r>
              <a:rPr lang="ru-RU" b="1" dirty="0" smtClean="0"/>
              <a:t>экскурсионной программы «Добрый автобус» </a:t>
            </a:r>
            <a:r>
              <a:rPr lang="ru-RU" dirty="0" smtClean="0"/>
              <a:t>- это </a:t>
            </a:r>
            <a:r>
              <a:rPr lang="ru-RU" b="1" dirty="0" smtClean="0"/>
              <a:t>бонусная программа </a:t>
            </a:r>
            <a:r>
              <a:rPr lang="ru-RU" dirty="0" smtClean="0"/>
              <a:t>для </a:t>
            </a:r>
            <a:r>
              <a:rPr lang="ru-RU" b="1" dirty="0" smtClean="0"/>
              <a:t>активных участников проекта «Московское долголетие»</a:t>
            </a:r>
          </a:p>
        </p:txBody>
      </p:sp>
      <p:pic>
        <p:nvPicPr>
          <p:cNvPr id="24577" name="Picture 1" descr="C:\Users\User\Desktop\фото оскад\оскад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982860" cy="2802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602128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300 Пенсионеров района посетили 6 экскурсий, по достопримечательностям Москвы и Московской области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«Серебряный университет»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1"/>
            <a:ext cx="8208912" cy="12241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Также продолжалась работа по</a:t>
            </a:r>
          </a:p>
          <a:p>
            <a:pPr algn="ctr">
              <a:buNone/>
            </a:pPr>
            <a:r>
              <a:rPr lang="ru-RU" dirty="0" smtClean="0"/>
              <a:t> программе «Серебряный университет»</a:t>
            </a:r>
            <a:endParaRPr lang="ru-RU" dirty="0"/>
          </a:p>
        </p:txBody>
      </p:sp>
      <p:pic>
        <p:nvPicPr>
          <p:cNvPr id="23553" name="Picture 1" descr="C:\Users\User\Desktop\фото для презентации\62c0f769-3543-4b79-b8c3-aeb2e50130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4176464" cy="27799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0131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Занятия в рамках данной программы </a:t>
            </a:r>
            <a:r>
              <a:rPr lang="ru-RU" sz="2400" b="1" dirty="0" smtClean="0"/>
              <a:t>также были переведены в он-</a:t>
            </a:r>
            <a:r>
              <a:rPr lang="ru-RU" sz="2400" b="1" dirty="0" err="1" smtClean="0"/>
              <a:t>лайн</a:t>
            </a:r>
            <a:r>
              <a:rPr lang="ru-RU" sz="2400" b="1" dirty="0" smtClean="0"/>
              <a:t> формат</a:t>
            </a:r>
            <a:r>
              <a:rPr lang="ru-RU" sz="2400" dirty="0" smtClean="0"/>
              <a:t>, но это </a:t>
            </a:r>
          </a:p>
          <a:p>
            <a:pPr algn="ctr">
              <a:buNone/>
            </a:pPr>
            <a:r>
              <a:rPr lang="ru-RU" sz="2400" b="1" dirty="0" smtClean="0"/>
              <a:t>не помешало</a:t>
            </a:r>
            <a:r>
              <a:rPr lang="ru-RU" sz="2400" dirty="0" smtClean="0"/>
              <a:t> пройти успешное обучение </a:t>
            </a:r>
          </a:p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u="sng" dirty="0" smtClean="0"/>
              <a:t> 50 пенсионерам нашего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2020 году участники проекта «Московское долголетие» района </a:t>
            </a:r>
            <a:r>
              <a:rPr lang="ru-RU" sz="3100" dirty="0" err="1" smtClean="0"/>
              <a:t>Алтуфьевский</a:t>
            </a:r>
            <a:r>
              <a:rPr lang="ru-RU" sz="3100" dirty="0" smtClean="0"/>
              <a:t> участвовали в окружных, городских мероприятиях:</a:t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3 марта 2020 года </a:t>
            </a:r>
            <a:r>
              <a:rPr lang="ru-RU" dirty="0" smtClean="0"/>
              <a:t>прошло окружное социально-направленное мероприятие </a:t>
            </a:r>
            <a:r>
              <a:rPr lang="ru-RU" b="1" dirty="0" smtClean="0"/>
              <a:t>«Теплый ветер дружбы»</a:t>
            </a:r>
            <a:r>
              <a:rPr lang="ru-RU" dirty="0" smtClean="0"/>
              <a:t>, посвященное двухлетию проекта «Московское долголетие», в котором приняли участие </a:t>
            </a:r>
            <a:r>
              <a:rPr lang="ru-RU" b="1" dirty="0" smtClean="0"/>
              <a:t>500 самых активных участников проекта «Московское долголетие» </a:t>
            </a:r>
            <a:r>
              <a:rPr lang="ru-RU" dirty="0" smtClean="0"/>
              <a:t>на котором были отмечены наградами активные участники района «</a:t>
            </a:r>
            <a:r>
              <a:rPr lang="ru-RU" dirty="0" err="1" smtClean="0"/>
              <a:t>Алтуфьевский</a:t>
            </a:r>
            <a:r>
              <a:rPr lang="ru-RU" dirty="0" smtClean="0"/>
              <a:t>»;</a:t>
            </a:r>
          </a:p>
          <a:p>
            <a:pPr algn="ctr">
              <a:buNone/>
            </a:pPr>
            <a:r>
              <a:rPr lang="ru-RU" b="1" dirty="0" smtClean="0"/>
              <a:t>С 30 апреля по 07 мая 2020 года </a:t>
            </a:r>
            <a:r>
              <a:rPr lang="ru-RU" dirty="0" smtClean="0"/>
              <a:t>прошла участники проекта «Московское долголетие», а также их родственники и друзья, даже находясь на карантине, </a:t>
            </a:r>
            <a:r>
              <a:rPr lang="ru-RU" b="1" dirty="0" smtClean="0"/>
              <a:t>установили новый рекорд. </a:t>
            </a:r>
          </a:p>
          <a:p>
            <a:pPr algn="ctr">
              <a:buNone/>
            </a:pPr>
            <a:r>
              <a:rPr lang="ru-RU" dirty="0" smtClean="0"/>
              <a:t>     Они создали </a:t>
            </a:r>
            <a:r>
              <a:rPr lang="ru-RU" b="1" dirty="0" smtClean="0"/>
              <a:t>850 бумажных журавликов</a:t>
            </a:r>
            <a:r>
              <a:rPr lang="ru-RU" dirty="0" smtClean="0"/>
              <a:t>, что стало рекордом по самому массовому изготовлению бумажных журавлей он-</a:t>
            </a:r>
            <a:r>
              <a:rPr lang="ru-RU" dirty="0" err="1" smtClean="0"/>
              <a:t>лайн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31 июля 2020 года участники проекта Московское долголетие Алтуфьевского района приняли активное участие в городском </a:t>
            </a:r>
            <a:r>
              <a:rPr lang="ru-RU" sz="2400" b="1" dirty="0" err="1" smtClean="0"/>
              <a:t>Квесте</a:t>
            </a:r>
            <a:r>
              <a:rPr lang="ru-RU" sz="2400" b="1" dirty="0" smtClean="0"/>
              <a:t>, приуроченный к празднованию 1-го Дня рождения</a:t>
            </a:r>
            <a:br>
              <a:rPr lang="ru-RU" sz="2400" b="1" dirty="0" smtClean="0"/>
            </a:br>
            <a:r>
              <a:rPr lang="ru-RU" sz="2400" b="1" dirty="0" smtClean="0"/>
              <a:t> Мой Социальный центр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8137878" cy="4065315"/>
          </a:xfrm>
        </p:spPr>
      </p:pic>
    </p:spTree>
    <p:extLst>
      <p:ext uri="{BB962C8B-B14F-4D97-AF65-F5344CB8AC3E}">
        <p14:creationId xmlns:p14="http://schemas.microsoft.com/office/powerpoint/2010/main" val="74099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8 августа 2020 г. активные участники проекта «Московское долголетие» приняли участие в спортивно-физкультурном празднования 40-летнего юбилея «Олимпиада -80»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3682752" cy="19393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/>
              <a:t>Жители Алтуфьевского района </a:t>
            </a:r>
            <a:br>
              <a:rPr lang="ru-RU" sz="2400" dirty="0" smtClean="0"/>
            </a:br>
            <a:r>
              <a:rPr lang="ru-RU" sz="2400" dirty="0" smtClean="0"/>
              <a:t>Егорова </a:t>
            </a:r>
            <a:r>
              <a:rPr lang="ru-RU" sz="2400" dirty="0"/>
              <a:t>Галина Анатольевна и её муж Касьянов Алексей Аскольдович </a:t>
            </a:r>
            <a:r>
              <a:rPr lang="ru-RU" sz="2400" dirty="0" smtClean="0"/>
              <a:t>принимали непосредственное участие в беговых дисциплинах  Олимпиады – 80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32" y="1913223"/>
            <a:ext cx="4464496" cy="3306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56186"/>
            <a:ext cx="2766264" cy="2897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4441648" y="5397299"/>
            <a:ext cx="4159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памяти каждого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остались олимпийское участие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этом потрясающем празднике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спорта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9908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7872" y="620688"/>
            <a:ext cx="46221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25 сентября в </a:t>
            </a:r>
            <a:r>
              <a:rPr lang="ru-RU" sz="2400" dirty="0"/>
              <a:t>Парке Света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Северо-Востоке </a:t>
            </a:r>
            <a:r>
              <a:rPr lang="ru-RU" sz="2400" dirty="0" smtClean="0"/>
              <a:t>Москвы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прошел гастрономический фестиваль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"</a:t>
            </a:r>
            <a:r>
              <a:rPr lang="ru-RU" sz="2400" dirty="0"/>
              <a:t>Лето в банке".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гостей фестиваля состоялись творческие мастер-классы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Все </a:t>
            </a:r>
            <a:r>
              <a:rPr lang="ru-RU" sz="2400" dirty="0"/>
              <a:t>желающие могли проверить свое умение обращаться с китайскими палочками для еды, попробовать </a:t>
            </a:r>
            <a:r>
              <a:rPr lang="ru-RU" sz="2400" dirty="0" smtClean="0"/>
              <a:t>изобразить фрукты и </a:t>
            </a:r>
            <a:r>
              <a:rPr lang="ru-RU" sz="2400" dirty="0"/>
              <a:t>овощи акварелью, принять участие в кулинарных конкурсах.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81591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671900" cy="218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 состоянию на 01.01.2021 г. </a:t>
            </a:r>
            <a:br>
              <a:rPr lang="ru-RU" b="1" dirty="0" smtClean="0"/>
            </a:br>
            <a:r>
              <a:rPr lang="ru-RU" b="1" dirty="0" smtClean="0"/>
              <a:t>в районе </a:t>
            </a:r>
            <a:r>
              <a:rPr lang="ru-RU" b="1" dirty="0" err="1" smtClean="0"/>
              <a:t>Алтуфьевский</a:t>
            </a:r>
            <a:r>
              <a:rPr lang="ru-RU" b="1" dirty="0" smtClean="0"/>
              <a:t> проживает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43924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8</a:t>
            </a:r>
            <a:r>
              <a:rPr lang="ru-RU" dirty="0" smtClean="0"/>
              <a:t> Участников и </a:t>
            </a:r>
            <a:r>
              <a:rPr lang="ru-RU" b="1" dirty="0" smtClean="0"/>
              <a:t>1</a:t>
            </a:r>
            <a:r>
              <a:rPr lang="ru-RU" dirty="0" smtClean="0"/>
              <a:t> Инвалид Великой Отечественной войны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122</a:t>
            </a:r>
            <a:r>
              <a:rPr lang="ru-RU" dirty="0" smtClean="0"/>
              <a:t> труженика тыла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47 </a:t>
            </a:r>
            <a:r>
              <a:rPr lang="ru-RU" dirty="0" smtClean="0"/>
              <a:t>Вдов Участников </a:t>
            </a:r>
          </a:p>
          <a:p>
            <a:pPr>
              <a:buNone/>
            </a:pPr>
            <a:r>
              <a:rPr lang="ru-RU" dirty="0" smtClean="0"/>
              <a:t>и Инвалидов войны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9 </a:t>
            </a:r>
            <a:r>
              <a:rPr lang="ru-RU" dirty="0" smtClean="0"/>
              <a:t>Жителей блокадного Ленинграда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15 </a:t>
            </a:r>
            <a:r>
              <a:rPr lang="ru-RU" dirty="0" smtClean="0"/>
              <a:t>бывших несовершеннолетних узников фашистских концлагерей.</a:t>
            </a:r>
            <a:endParaRPr lang="ru-RU" b="1" dirty="0"/>
          </a:p>
        </p:txBody>
      </p:sp>
      <p:pic>
        <p:nvPicPr>
          <p:cNvPr id="3074" name="Picture 2" descr="C:\Users\User\Desktop\фото для презентации\file_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8169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53244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декабре 2020 года участники проекта «Московское долголетие» </a:t>
            </a:r>
            <a:br>
              <a:rPr lang="ru-RU" dirty="0" smtClean="0"/>
            </a:br>
            <a:r>
              <a:rPr lang="ru-RU" dirty="0" smtClean="0"/>
              <a:t>приняли участие в акции </a:t>
            </a:r>
            <a:br>
              <a:rPr lang="ru-RU" dirty="0" smtClean="0"/>
            </a:br>
            <a:r>
              <a:rPr lang="ru-RU" b="1" dirty="0" smtClean="0"/>
              <a:t>«Сказки внукам» в ходе которой было записано </a:t>
            </a:r>
            <a:r>
              <a:rPr lang="ru-RU" b="1" dirty="0"/>
              <a:t> </a:t>
            </a:r>
            <a:r>
              <a:rPr lang="ru-RU" b="1" dirty="0" smtClean="0"/>
              <a:t>более 100 сказок для детей</a:t>
            </a:r>
          </a:p>
          <a:p>
            <a:endParaRPr lang="ru-RU" dirty="0"/>
          </a:p>
        </p:txBody>
      </p:sp>
      <p:pic>
        <p:nvPicPr>
          <p:cNvPr id="44034" name="Picture 2" descr="C:\Users\User\Desktop\5a367beb3c57e664da6ac7ff563fe6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287" y="3230465"/>
            <a:ext cx="6949865" cy="362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Театры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6347048" cy="44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2020 году продолжалось сотрудничество с театрами города Москвы по льготному предоставлению билетов пенсионерам и инвалидам района. До введения ограничительных мер, получили билеты и </a:t>
            </a:r>
            <a:r>
              <a:rPr lang="ru-RU" b="1" dirty="0" smtClean="0"/>
              <a:t>посетили театры 150 человек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20481" name="Picture 1" descr="C:\Users\User\Desktop\фото для презентации\9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40768"/>
            <a:ext cx="25336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75-летие Победы в Великой Отечественной войне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70332"/>
            <a:ext cx="4968552" cy="488300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Был организован </a:t>
            </a:r>
            <a:r>
              <a:rPr lang="ru-RU" sz="1600" dirty="0" err="1" smtClean="0"/>
              <a:t>флэш-моб</a:t>
            </a:r>
            <a:r>
              <a:rPr lang="ru-RU" sz="1600" dirty="0" smtClean="0"/>
              <a:t> </a:t>
            </a:r>
            <a:r>
              <a:rPr lang="ru-RU" sz="1600" b="1" dirty="0" smtClean="0"/>
              <a:t>Марафон «Победы»</a:t>
            </a:r>
            <a:r>
              <a:rPr lang="ru-RU" sz="1600" dirty="0" smtClean="0"/>
              <a:t>, который проходил с 27.04. по 09.05: мастер-классы, чтение стихов о победе в формате он-</a:t>
            </a:r>
            <a:r>
              <a:rPr lang="ru-RU" sz="1600" dirty="0" err="1" smtClean="0"/>
              <a:t>лайн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Флэш-моб</a:t>
            </a:r>
            <a:r>
              <a:rPr lang="ru-RU" sz="1600" b="1" dirty="0" smtClean="0"/>
              <a:t> "Георгиевская ленточка"</a:t>
            </a:r>
            <a:r>
              <a:rPr lang="ru-RU" sz="1600" dirty="0" smtClean="0"/>
              <a:t>, проходил с 01.05.2020 по 09.05.2020</a:t>
            </a:r>
          </a:p>
          <a:p>
            <a:pPr lvl="0"/>
            <a:r>
              <a:rPr lang="ru-RU" sz="1600" dirty="0" smtClean="0"/>
              <a:t>Подготовлен праздничный концерт «Великая Победа», была он-</a:t>
            </a:r>
            <a:r>
              <a:rPr lang="ru-RU" sz="1600" dirty="0" err="1" smtClean="0"/>
              <a:t>лайн</a:t>
            </a:r>
            <a:r>
              <a:rPr lang="ru-RU" sz="1600" dirty="0" smtClean="0"/>
              <a:t>-трансляция на канале </a:t>
            </a:r>
            <a:r>
              <a:rPr lang="ru-RU" sz="1600" dirty="0" err="1" smtClean="0"/>
              <a:t>Ютуб</a:t>
            </a:r>
            <a:endParaRPr lang="ru-RU" sz="1600" dirty="0" smtClean="0"/>
          </a:p>
          <a:p>
            <a:r>
              <a:rPr lang="ru-RU" sz="1600" b="1" dirty="0" smtClean="0"/>
              <a:t>20 участников ВОВ были поздравлены на дому</a:t>
            </a:r>
            <a:r>
              <a:rPr lang="ru-RU" sz="1600" dirty="0" smtClean="0"/>
              <a:t>. Сотрудниками филиала «</a:t>
            </a:r>
            <a:r>
              <a:rPr lang="ru-RU" sz="1600" dirty="0" err="1" smtClean="0"/>
              <a:t>Алтуфьевский</a:t>
            </a:r>
            <a:r>
              <a:rPr lang="ru-RU" sz="1600" dirty="0" smtClean="0"/>
              <a:t>» им были вручены </a:t>
            </a:r>
            <a:r>
              <a:rPr lang="ru-RU" sz="1600" b="1" dirty="0" smtClean="0"/>
              <a:t>ноутбуки и праздничные продуктовые наборы</a:t>
            </a:r>
            <a:r>
              <a:rPr lang="ru-RU" sz="1600" dirty="0" smtClean="0"/>
              <a:t> от ДТСЗН г. Москвы</a:t>
            </a:r>
          </a:p>
          <a:p>
            <a:r>
              <a:rPr lang="ru-RU" sz="1600" b="1" dirty="0" smtClean="0"/>
              <a:t>229 ветеранов ВОВ были поздравлены с 75-й годовщиной Великой Победы специалистами филиала «</a:t>
            </a:r>
            <a:r>
              <a:rPr lang="ru-RU" sz="1600" b="1" dirty="0" err="1" smtClean="0"/>
              <a:t>Алтуфьевский</a:t>
            </a:r>
            <a:r>
              <a:rPr lang="ru-RU" sz="1600" b="1" dirty="0" smtClean="0"/>
              <a:t>» по телефону </a:t>
            </a:r>
            <a:r>
              <a:rPr lang="ru-RU" sz="1600" dirty="0" smtClean="0"/>
              <a:t>в рамках социального патроната Ветеранов.</a:t>
            </a:r>
          </a:p>
          <a:p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70332"/>
            <a:ext cx="3645024" cy="387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В период проведения голосования за внесение </a:t>
            </a:r>
            <a:r>
              <a:rPr lang="ru-RU" sz="3600" b="1" dirty="0" smtClean="0"/>
              <a:t>поправок в Конституцию РФ </a:t>
            </a:r>
          </a:p>
          <a:p>
            <a:pPr algn="ctr">
              <a:buNone/>
            </a:pPr>
            <a:r>
              <a:rPr lang="ru-RU" sz="3600" dirty="0" smtClean="0"/>
              <a:t>была организована работа </a:t>
            </a:r>
            <a:r>
              <a:rPr lang="ru-RU" sz="3600" b="1" dirty="0" smtClean="0"/>
              <a:t>по обеспечению избирательных прав граждан</a:t>
            </a:r>
          </a:p>
          <a:p>
            <a:pPr algn="ctr">
              <a:buNone/>
            </a:pPr>
            <a:r>
              <a:rPr lang="ru-RU" sz="3600" dirty="0" smtClean="0"/>
              <a:t> В результате проведенной работы </a:t>
            </a:r>
          </a:p>
          <a:p>
            <a:pPr algn="ctr">
              <a:buNone/>
            </a:pPr>
            <a:r>
              <a:rPr lang="ru-RU" sz="3600" b="1" dirty="0" smtClean="0"/>
              <a:t>780 граждан</a:t>
            </a:r>
            <a:r>
              <a:rPr lang="ru-RU" sz="3600" dirty="0" smtClean="0"/>
              <a:t>, из числа </a:t>
            </a:r>
            <a:r>
              <a:rPr lang="ru-RU" sz="3600" b="1" dirty="0" smtClean="0"/>
              <a:t>состоящих на надомном обслуживании и инвалидов </a:t>
            </a:r>
            <a:r>
              <a:rPr lang="ru-RU" sz="3600" dirty="0" smtClean="0"/>
              <a:t>района смогли реализовать свое избирательное право на дому.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082354"/>
          </a:xfrm>
        </p:spPr>
        <p:txBody>
          <a:bodyPr>
            <a:normAutofit/>
          </a:bodyPr>
          <a:lstStyle/>
          <a:p>
            <a:r>
              <a:rPr lang="ru-RU" sz="2800" b="1" dirty="0"/>
              <a:t>Таким образом, организуя работу с учетом сложившейся в городе Москве эпидемиологической обстановки все задачи, которые были поставлены перед учреждением в 2020 году </a:t>
            </a:r>
            <a:r>
              <a:rPr lang="ru-RU" sz="2800" b="1" dirty="0" smtClean="0"/>
              <a:t>выполнены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в полном объеме. </a:t>
            </a:r>
            <a:br>
              <a:rPr lang="ru-RU" sz="2800" b="1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644475" cy="40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патронат Ветеранов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597666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Социальный паспорт</a:t>
            </a:r>
            <a:r>
              <a:rPr lang="ru-RU" dirty="0" smtClean="0"/>
              <a:t>, отражающий его статус, нуждаемость и виды предоставленной помощи. </a:t>
            </a:r>
          </a:p>
          <a:p>
            <a:r>
              <a:rPr lang="ru-RU" b="1" u="sng" dirty="0" smtClean="0"/>
              <a:t>База данных Ветеранов ВОВ</a:t>
            </a:r>
            <a:r>
              <a:rPr lang="ru-RU" dirty="0" smtClean="0"/>
              <a:t>, которая постоянно актуализируется </a:t>
            </a:r>
          </a:p>
          <a:p>
            <a:r>
              <a:rPr lang="ru-RU" dirty="0" smtClean="0"/>
              <a:t>Еженедельный </a:t>
            </a:r>
            <a:r>
              <a:rPr lang="ru-RU" dirty="0" err="1" smtClean="0"/>
              <a:t>обзвон</a:t>
            </a:r>
            <a:r>
              <a:rPr lang="ru-RU" dirty="0" smtClean="0"/>
              <a:t> ветеранов ВОВ на выявление нуждаемости в каких –либо видах </a:t>
            </a:r>
            <a:r>
              <a:rPr lang="ru-RU" b="1" u="sng" dirty="0" smtClean="0"/>
              <a:t>социальных услуг</a:t>
            </a:r>
          </a:p>
          <a:p>
            <a:endParaRPr lang="ru-RU" dirty="0"/>
          </a:p>
        </p:txBody>
      </p:sp>
      <p:pic>
        <p:nvPicPr>
          <p:cNvPr id="4100" name="Picture 4" descr="C:\Users\User\Desktop\фото для презентации\elderly-financial-support-e1571128444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272644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Московский дом Ветеранов и вооруженных сил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28800"/>
            <a:ext cx="4932040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Услуги Службы сиделок патронажных отделений, реабилитационные услуги.</a:t>
            </a:r>
          </a:p>
          <a:p>
            <a:pPr algn="ctr">
              <a:buNone/>
            </a:pPr>
            <a:r>
              <a:rPr lang="ru-RU" sz="2400" b="1" u="sng" dirty="0" smtClean="0"/>
              <a:t>4 ветеранам оказана услуга «Санаторий на дому». 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 descr="C:\Users\User\Desktop\фото для презентации\f5168f18ba4d14aea9327cd559e362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738330" cy="182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14908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Дома ветеранов (</a:t>
            </a:r>
            <a:r>
              <a:rPr lang="ru-RU" sz="2400" b="1" dirty="0" smtClean="0"/>
              <a:t>сиделки</a:t>
            </a:r>
            <a:r>
              <a:rPr lang="ru-RU" sz="2400" dirty="0" smtClean="0"/>
              <a:t>) обслуживают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u="sng" dirty="0"/>
              <a:t>4</a:t>
            </a:r>
            <a:r>
              <a:rPr lang="ru-RU" sz="2400" b="1" u="sng" dirty="0" smtClean="0"/>
              <a:t> участников и ветеранов</a:t>
            </a:r>
          </a:p>
          <a:p>
            <a:pPr>
              <a:buNone/>
            </a:pPr>
            <a:r>
              <a:rPr lang="ru-RU" sz="2400" dirty="0" smtClean="0"/>
              <a:t>Великой Отечественной войны – жителей района.</a:t>
            </a:r>
          </a:p>
        </p:txBody>
      </p:sp>
      <p:pic>
        <p:nvPicPr>
          <p:cNvPr id="5123" name="Picture 3" descr="C:\Users\User\Desktop\фото для презентации\SANATORIJ-NA-D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566764" cy="238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Проект </a:t>
            </a:r>
            <a:r>
              <a:rPr lang="ru-RU" b="1" dirty="0" smtClean="0"/>
              <a:t>«Тревожная кнопка»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97078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Это устройство позволяет различным службам города </a:t>
            </a:r>
            <a:r>
              <a:rPr lang="ru-RU" sz="1800" b="1" dirty="0" smtClean="0"/>
              <a:t>в режиме </a:t>
            </a:r>
            <a:r>
              <a:rPr lang="ru-RU" sz="2400" b="1" dirty="0" smtClean="0"/>
              <a:t>он-</a:t>
            </a:r>
            <a:r>
              <a:rPr lang="ru-RU" sz="2400" b="1" dirty="0" err="1" smtClean="0"/>
              <a:t>лайн</a:t>
            </a:r>
            <a:r>
              <a:rPr lang="ru-RU" sz="2400" b="1" dirty="0" smtClean="0"/>
              <a:t> </a:t>
            </a:r>
            <a:r>
              <a:rPr lang="ru-RU" sz="1800" b="1" dirty="0" smtClean="0"/>
              <a:t>оказывать помощь пенсионеру или инвалиду </a:t>
            </a:r>
            <a:r>
              <a:rPr lang="ru-RU" sz="1800" dirty="0" smtClean="0"/>
              <a:t>и используется в четырех формах: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     </a:t>
            </a:r>
            <a:r>
              <a:rPr lang="ru-RU" sz="2400" b="1" dirty="0" smtClean="0"/>
              <a:t>телефон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  смартфон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  браслет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   кулон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301208"/>
            <a:ext cx="63367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По состоянию на 01.01.2021 года «Тревожными кнопками»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3200" b="1" u="sng" dirty="0" smtClean="0"/>
              <a:t>обеспечены </a:t>
            </a:r>
            <a:r>
              <a:rPr lang="ru-RU" sz="3200" b="1" u="sng" smtClean="0"/>
              <a:t>169 жителей </a:t>
            </a:r>
            <a:r>
              <a:rPr lang="ru-RU" sz="3200" b="1" u="sng" dirty="0" smtClean="0"/>
              <a:t>района</a:t>
            </a:r>
            <a:endParaRPr lang="ru-RU" sz="3200" dirty="0" smtClean="0"/>
          </a:p>
          <a:p>
            <a:pPr>
              <a:buNone/>
            </a:pPr>
            <a:r>
              <a:rPr lang="ru-RU" sz="3200" b="1" dirty="0" smtClean="0"/>
              <a:t>    </a:t>
            </a:r>
            <a:endParaRPr lang="ru-RU" dirty="0"/>
          </a:p>
        </p:txBody>
      </p:sp>
      <p:pic>
        <p:nvPicPr>
          <p:cNvPr id="6148" name="Picture 4" descr="C:\Users\User\Desktop\фото для презентации\0F04EF7A-E716-4F02-99A8-425DCE2A63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Социальное обслуживания людей пожилого возраста на дому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00808"/>
            <a:ext cx="4906888" cy="489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 филиале «</a:t>
            </a:r>
            <a:r>
              <a:rPr lang="ru-RU" dirty="0" err="1" smtClean="0"/>
              <a:t>Алтуфьевский</a:t>
            </a:r>
            <a:r>
              <a:rPr lang="ru-RU" dirty="0" smtClean="0"/>
              <a:t>» функционирует </a:t>
            </a:r>
          </a:p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b="1" u="sng" dirty="0" smtClean="0"/>
              <a:t> </a:t>
            </a:r>
            <a:r>
              <a:rPr lang="ru-RU" sz="4000" b="1" u="sng" dirty="0"/>
              <a:t>2</a:t>
            </a:r>
            <a:r>
              <a:rPr lang="ru-RU" sz="4000" b="1" u="sng" dirty="0" smtClean="0"/>
              <a:t> отделения социального обслуживания на дому</a:t>
            </a: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Задача</a:t>
            </a:r>
            <a:r>
              <a:rPr lang="ru-RU" dirty="0" smtClean="0"/>
              <a:t>, которая стоит перед этими отделениями – сохранение пребывания гражданина в привычной благоприятной среде.</a:t>
            </a:r>
          </a:p>
          <a:p>
            <a:pPr algn="ctr">
              <a:buNone/>
            </a:pPr>
            <a:r>
              <a:rPr lang="ru-RU" dirty="0" smtClean="0"/>
              <a:t>По состоянию на 01.01.2021 года на социальном обслуживании на дому в филиале «</a:t>
            </a:r>
            <a:r>
              <a:rPr lang="ru-RU" dirty="0" err="1" smtClean="0"/>
              <a:t>Алтуфьевский</a:t>
            </a:r>
            <a:r>
              <a:rPr lang="ru-RU" dirty="0" smtClean="0"/>
              <a:t>»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u="sng" dirty="0" smtClean="0"/>
              <a:t>состоит 600 человек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3400" b="1" u="sng" dirty="0" smtClean="0"/>
              <a:t>из них 347 человек – одинокие пенсионеры и инвалиды. </a:t>
            </a:r>
            <a:endParaRPr lang="ru-RU" b="1" u="sng" dirty="0" smtClean="0"/>
          </a:p>
        </p:txBody>
      </p:sp>
      <p:pic>
        <p:nvPicPr>
          <p:cNvPr id="7170" name="Picture 2" descr="C:\Users\User\Desktop\истории соц работников\PHOTO-2020-05-27-15-45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1964904" cy="2619872"/>
          </a:xfrm>
          <a:prstGeom prst="rect">
            <a:avLst/>
          </a:prstGeom>
          <a:noFill/>
        </p:spPr>
      </p:pic>
      <p:pic>
        <p:nvPicPr>
          <p:cNvPr id="7171" name="Picture 3" descr="C:\Users\User\Desktop\истории соц работников\PHOTO-2020-05-27-15-48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1890210" cy="2520280"/>
          </a:xfrm>
          <a:prstGeom prst="rect">
            <a:avLst/>
          </a:prstGeom>
          <a:noFill/>
        </p:spPr>
      </p:pic>
      <p:pic>
        <p:nvPicPr>
          <p:cNvPr id="7172" name="Picture 4" descr="C:\Users\User\Desktop\истории соц работников\PHOTO-2020-05-10-17-56-45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1584176" cy="2455473"/>
          </a:xfrm>
          <a:prstGeom prst="rect">
            <a:avLst/>
          </a:prstGeom>
          <a:noFill/>
        </p:spPr>
      </p:pic>
      <p:pic>
        <p:nvPicPr>
          <p:cNvPr id="7173" name="Picture 5" descr="C:\Users\User\Desktop\истории соц работников\PHOTO-2020-05-28-10-31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221088"/>
            <a:ext cx="15346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5266928" cy="48245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Социальные услуги оказываются социальными работниками на основании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Индивидуальной программы предоставления социальных услуг (ИППСУ)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dirty="0" smtClean="0"/>
              <a:t>Всего за 2020 год получателям социальных услуг на дому было </a:t>
            </a:r>
          </a:p>
          <a:p>
            <a:pPr algn="ctr">
              <a:buNone/>
            </a:pPr>
            <a:r>
              <a:rPr lang="ru-RU" sz="4600" b="1" u="sng" dirty="0" smtClean="0"/>
              <a:t>оказано 113 019 услуг</a:t>
            </a:r>
            <a:endParaRPr lang="ru-RU" b="1" u="sng" dirty="0" smtClean="0"/>
          </a:p>
          <a:p>
            <a:endParaRPr lang="ru-RU" dirty="0"/>
          </a:p>
        </p:txBody>
      </p:sp>
      <p:pic>
        <p:nvPicPr>
          <p:cNvPr id="8194" name="Picture 2" descr="C:\Users\User\Desktop\истории соц работников\PHOTO-2020-05-10-17-56-45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2304256"/>
          </a:xfrm>
          <a:prstGeom prst="rect">
            <a:avLst/>
          </a:prstGeom>
          <a:noFill/>
        </p:spPr>
      </p:pic>
      <p:pic>
        <p:nvPicPr>
          <p:cNvPr id="8195" name="Picture 3" descr="C:\Users\User\Desktop\истории соц работников\PHOTO-2020-05-27-15-44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1728192" cy="2304256"/>
          </a:xfrm>
          <a:prstGeom prst="rect">
            <a:avLst/>
          </a:prstGeom>
          <a:noFill/>
        </p:spPr>
      </p:pic>
      <p:pic>
        <p:nvPicPr>
          <p:cNvPr id="8196" name="Picture 4" descr="C:\Users\User\Desktop\истории соц работников\PHOTO-2020-05-10-17-59-15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1735950" cy="2458616"/>
          </a:xfrm>
          <a:prstGeom prst="rect">
            <a:avLst/>
          </a:prstGeom>
          <a:noFill/>
        </p:spPr>
      </p:pic>
      <p:pic>
        <p:nvPicPr>
          <p:cNvPr id="8197" name="Picture 5" descr="C:\Users\User\Desktop\истории соц работников\PHOTO-2020-05-10-17-56-45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501008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Программа «Секреты долголетия»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47091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Количество участников – </a:t>
            </a:r>
            <a:r>
              <a:rPr lang="ru-RU" b="1" dirty="0" smtClean="0"/>
              <a:t>317 человек</a:t>
            </a:r>
            <a:r>
              <a:rPr lang="ru-RU" dirty="0" smtClean="0"/>
              <a:t>, из них </a:t>
            </a:r>
            <a:r>
              <a:rPr lang="ru-RU" b="1" dirty="0" smtClean="0"/>
              <a:t>2</a:t>
            </a:r>
            <a:r>
              <a:rPr lang="ru-RU" dirty="0" smtClean="0"/>
              <a:t> участников ВОВ, </a:t>
            </a:r>
            <a:r>
              <a:rPr lang="ru-RU" b="1" dirty="0" smtClean="0"/>
              <a:t>5</a:t>
            </a:r>
            <a:r>
              <a:rPr lang="ru-RU" dirty="0" smtClean="0"/>
              <a:t> тружеников тыла.</a:t>
            </a:r>
          </a:p>
          <a:p>
            <a:pPr>
              <a:buNone/>
            </a:pPr>
            <a:r>
              <a:rPr lang="ru-RU" dirty="0" smtClean="0"/>
              <a:t>Цель программы: стабилизация физического и морально-психологического состояния здоровья пожилых людей и инвалидов, состоящих на надомном обслуживании.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21" name="Picture 5" descr="C:\Users\User\Desktop\фото для презентаци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User\Desktop\фото для презентации\photo-1510505751526-76254482fd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861048"/>
            <a:ext cx="1547664" cy="220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Users\User\Desktop\фото для презентации\957f4d6a7f37c507be91195c10643b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2075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1678</Words>
  <Application>Microsoft Office PowerPoint</Application>
  <PresentationFormat>Экран (4:3)</PresentationFormat>
  <Paragraphs>169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Тема Office</vt:lpstr>
      <vt:lpstr>  Информация  о работе  ГБУ ТЦСО «Бибирево» филиал «Алтуфьевский»  в 2020 году </vt:lpstr>
      <vt:lpstr>Презентация PowerPoint</vt:lpstr>
      <vt:lpstr>По состоянию на 01.01.2021 г.  в районе Алтуфьевский проживает  </vt:lpstr>
      <vt:lpstr>Социальный патронат Ветеранов ВОВ</vt:lpstr>
      <vt:lpstr>Московский дом Ветеранов и вооруженных сил </vt:lpstr>
      <vt:lpstr> Проект «Тревожная кнопка»</vt:lpstr>
      <vt:lpstr> Социальное обслуживания людей пожилого возраста на дому</vt:lpstr>
      <vt:lpstr>Презентация PowerPoint</vt:lpstr>
      <vt:lpstr> Программа «Секреты долголетия» </vt:lpstr>
      <vt:lpstr>Карантинные услуги</vt:lpstr>
      <vt:lpstr>Дополнительная адресная поддержка граждан в виде предоставления продуктового набора</vt:lpstr>
      <vt:lpstr>Адресная социальная помощь</vt:lpstr>
      <vt:lpstr>Предоставление товаров длительного пользования  на основе электронного сертификата </vt:lpstr>
      <vt:lpstr>ДТСЗН и ООО «Милосердие» </vt:lpstr>
      <vt:lpstr>Горячего питания для малообеспеченных граждан</vt:lpstr>
      <vt:lpstr>Обеспечение инвалидов техническими средствами реабилитации и абсорбирующим бельем</vt:lpstr>
      <vt:lpstr>Презентация PowerPoint</vt:lpstr>
      <vt:lpstr>Презентация PowerPoint</vt:lpstr>
      <vt:lpstr>Московское долголетие</vt:lpstr>
      <vt:lpstr>По состоянию на конец  2020г. партнерами  по реализации проекта «Московское долголетие» являются 14 организаций, из них- 7 государственных, 6 - коммерческих, 1 -негосударственная: </vt:lpstr>
      <vt:lpstr>Презентация PowerPoint</vt:lpstr>
      <vt:lpstr>Он-лайн формат</vt:lpstr>
      <vt:lpstr> Проведение занятий в офлайн режиме не помешало открытию новых, интересных направлений, так в 2020 году начались занятия клубного пространства: </vt:lpstr>
      <vt:lpstr>«Добрый автобус»</vt:lpstr>
      <vt:lpstr>«Серебряный университет»</vt:lpstr>
      <vt:lpstr>В 2020 году участники проекта «Московское долголетие» района Алтуфьевский участвовали в окружных, городских мероприятиях: </vt:lpstr>
      <vt:lpstr>31 июля 2020 года участники проекта Московское долголетие Алтуфьевского района приняли активное участие в городском Квесте, приуроченный к празднованию 1-го Дня рождения  Мой Социальный центр</vt:lpstr>
      <vt:lpstr>8 августа 2020 г. активные участники проекта «Московское долголетие» приняли участие в спортивно-физкультурном празднования 40-летнего юбилея «Олимпиада -80»</vt:lpstr>
      <vt:lpstr>Презентация PowerPoint</vt:lpstr>
      <vt:lpstr>Презентация PowerPoint</vt:lpstr>
      <vt:lpstr>Театры</vt:lpstr>
      <vt:lpstr>75-летие Победы в Великой Отечественной войне</vt:lpstr>
      <vt:lpstr>Презентация PowerPoint</vt:lpstr>
      <vt:lpstr>Таким образом, организуя работу с учетом сложившейся в городе Москве эпидемиологической обстановки все задачи, которые были поставлены перед учреждением в 2020 году выполнены  в полном объеме. 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о работе ГБУ ТЦСО «Бибирево» филиал «Лианозово»  в 2020 году</dc:title>
  <dc:creator>User</dc:creator>
  <cp:lastModifiedBy>Александр</cp:lastModifiedBy>
  <cp:revision>66</cp:revision>
  <dcterms:created xsi:type="dcterms:W3CDTF">2021-01-22T07:49:36Z</dcterms:created>
  <dcterms:modified xsi:type="dcterms:W3CDTF">2021-02-04T08:55:47Z</dcterms:modified>
</cp:coreProperties>
</file>