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0"/>
  </p:notesMasterIdLst>
  <p:sldIdLst>
    <p:sldId id="340" r:id="rId3"/>
    <p:sldId id="332" r:id="rId4"/>
    <p:sldId id="321" r:id="rId5"/>
    <p:sldId id="341" r:id="rId6"/>
    <p:sldId id="322" r:id="rId7"/>
    <p:sldId id="354" r:id="rId8"/>
    <p:sldId id="353" r:id="rId9"/>
    <p:sldId id="335" r:id="rId10"/>
    <p:sldId id="338" r:id="rId11"/>
    <p:sldId id="342" r:id="rId12"/>
    <p:sldId id="339" r:id="rId13"/>
    <p:sldId id="346" r:id="rId14"/>
    <p:sldId id="344" r:id="rId15"/>
    <p:sldId id="343" r:id="rId16"/>
    <p:sldId id="351" r:id="rId17"/>
    <p:sldId id="348" r:id="rId18"/>
    <p:sldId id="296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740DFD-B4F8-4FE5-9343-B9E6DFC8979C}">
          <p14:sldIdLst>
            <p14:sldId id="340"/>
            <p14:sldId id="332"/>
            <p14:sldId id="321"/>
            <p14:sldId id="341"/>
            <p14:sldId id="322"/>
            <p14:sldId id="354"/>
            <p14:sldId id="353"/>
            <p14:sldId id="335"/>
            <p14:sldId id="338"/>
            <p14:sldId id="342"/>
            <p14:sldId id="339"/>
            <p14:sldId id="346"/>
            <p14:sldId id="344"/>
            <p14:sldId id="343"/>
            <p14:sldId id="351"/>
            <p14:sldId id="348"/>
          </p14:sldIdLst>
        </p14:section>
        <p14:section name="Раздел без заголовка" id="{FFCC6781-CEF3-4EA5-B787-5FB33D283E94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09" autoAdjust="0"/>
  </p:normalViewPr>
  <p:slideViewPr>
    <p:cSldViewPr>
      <p:cViewPr varScale="1">
        <p:scale>
          <a:sx n="88" d="100"/>
          <a:sy n="88" d="100"/>
        </p:scale>
        <p:origin x="49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30 857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29 314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29578</c:v>
                </c:pt>
                <c:pt idx="1">
                  <c:v>28094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7920435087308"/>
                      <c:h val="0.21977411679861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AA-43AB-B82F-40FCB847E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1028</c:v>
                </c:pt>
                <c:pt idx="1">
                  <c:v>79672</c:v>
                </c:pt>
                <c:pt idx="2">
                  <c:v>5625</c:v>
                </c:pt>
                <c:pt idx="3">
                  <c:v>6521</c:v>
                </c:pt>
                <c:pt idx="4">
                  <c:v>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995</c:v>
                </c:pt>
                <c:pt idx="1">
                  <c:v>71195</c:v>
                </c:pt>
                <c:pt idx="2">
                  <c:v>5050</c:v>
                </c:pt>
                <c:pt idx="3">
                  <c:v>6329</c:v>
                </c:pt>
                <c:pt idx="4">
                  <c:v>3071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3380576"/>
        <c:axId val="162609448"/>
      </c:barChart>
      <c:catAx>
        <c:axId val="163380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609448"/>
        <c:crosses val="autoZero"/>
        <c:auto val="1"/>
        <c:lblAlgn val="ctr"/>
        <c:lblOffset val="100"/>
        <c:noMultiLvlLbl val="0"/>
      </c:catAx>
      <c:valAx>
        <c:axId val="1626094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33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14B2C-59E6-43E6-9136-DAD05C88358B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7318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7318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997E-49D7-41C7-8115-B8B6BA707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3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ировая медицина\Mirovaya_medits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5940152" cy="158417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59766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59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951AFB-8E79-4E44-8DAF-33440848923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912764-8295-4C5A-A6D6-141AD2C53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6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85098D-6796-4C8C-8C82-CC5BFBAD9C82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916D35-E1F6-4CDB-8CC9-A906F06FD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0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клипы_сайт_презентации\медицина\MP90042274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"/>
            <a:ext cx="3810525" cy="38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699792" y="27941"/>
            <a:ext cx="4176464" cy="3977123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004047" y="3717032"/>
            <a:ext cx="4163568" cy="1296144"/>
          </a:xfrm>
          <a:prstGeom prst="homePlate">
            <a:avLst/>
          </a:prstGeom>
          <a:gradFill flip="none" rotWithShape="1">
            <a:gsLst>
              <a:gs pos="6000">
                <a:srgbClr val="E8D4BE"/>
              </a:gs>
              <a:gs pos="100000">
                <a:srgbClr val="FBF0DD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1" y="4077072"/>
            <a:ext cx="7164289" cy="1296144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779912" y="4667565"/>
            <a:ext cx="5384000" cy="1296144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2755" y="5157192"/>
            <a:ext cx="5798891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560" y="548680"/>
            <a:ext cx="4536504" cy="302433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5BAF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150" y="5240424"/>
            <a:ext cx="5027962" cy="1212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sivkov.ru/wp-content/uploads/devushka-vrach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300"/>
                    </a14:imgEffect>
                    <a14:imgEffect>
                      <a14:saturation sat="9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549"/>
          <a:stretch/>
        </p:blipFill>
        <p:spPr bwMode="auto">
          <a:xfrm>
            <a:off x="4522895" y="0"/>
            <a:ext cx="462110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1" y="27941"/>
            <a:ext cx="3456385" cy="2752987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5004047" y="3717032"/>
            <a:ext cx="4163568" cy="1296144"/>
          </a:xfrm>
          <a:prstGeom prst="homePlate">
            <a:avLst/>
          </a:prstGeom>
          <a:gradFill flip="none" rotWithShape="1">
            <a:gsLst>
              <a:gs pos="6000">
                <a:srgbClr val="E8D4BE"/>
              </a:gs>
              <a:gs pos="100000">
                <a:srgbClr val="FBF0DD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-1" y="4077072"/>
            <a:ext cx="7164289" cy="1296144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779912" y="4667565"/>
            <a:ext cx="5384000" cy="1296144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2755" y="5157192"/>
            <a:ext cx="5798891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560" y="548680"/>
            <a:ext cx="4536504" cy="3024336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5BAF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150" y="5240424"/>
            <a:ext cx="5027962" cy="1212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94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клипы_сайт_презентации\медицина\68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23928" cy="309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5896365" cy="432048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0628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0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клипы_сайт_презентации\pazzle\5157376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5896365" cy="432048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7D51-B510-47D8-AB75-D238E69E9B23}" type="slidenum">
              <a:rPr/>
              <a:pPr/>
              <a:t>‹#›</a:t>
            </a:fld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60628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99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85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58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10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7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89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57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67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8470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908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14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09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 userDrawn="1"/>
        </p:nvSpPr>
        <p:spPr>
          <a:xfrm>
            <a:off x="-558" y="6381328"/>
            <a:ext cx="8532998" cy="432048"/>
          </a:xfrm>
          <a:prstGeom prst="homePlate">
            <a:avLst/>
          </a:prstGeom>
          <a:gradFill flip="none" rotWithShape="1">
            <a:gsLst>
              <a:gs pos="31000">
                <a:srgbClr val="2184BD">
                  <a:alpha val="82000"/>
                </a:srgbClr>
              </a:gs>
              <a:gs pos="100000">
                <a:srgbClr val="FFFFFF">
                  <a:alpha val="70000"/>
                </a:srgbClr>
              </a:gs>
              <a:gs pos="68000">
                <a:srgbClr val="2184BD">
                  <a:alpha val="55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I:\клипы_сайт_презентации\медицина\MP90040749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89" y="0"/>
            <a:ext cx="4729911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7544" y="6381329"/>
            <a:ext cx="5896365" cy="43204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A7DA"/>
                </a:solidFill>
              </a:defRPr>
            </a:lvl1pPr>
          </a:lstStyle>
          <a:p>
            <a:fld id="{AD570337-DEFB-48E6-87CE-E7FFFFD4DDFB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131840" y="27941"/>
            <a:ext cx="2880320" cy="6353387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97000"/>
                </a:srgbClr>
              </a:gs>
              <a:gs pos="56000">
                <a:schemeClr val="bg1"/>
              </a:gs>
              <a:gs pos="84000">
                <a:schemeClr val="bg1">
                  <a:alpha val="78000"/>
                </a:schemeClr>
              </a:gs>
              <a:gs pos="100000">
                <a:schemeClr val="bg1">
                  <a:lumMod val="71000"/>
                  <a:lumOff val="29000"/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 userDrawn="1"/>
        </p:nvSpPr>
        <p:spPr>
          <a:xfrm>
            <a:off x="-2756" y="2542592"/>
            <a:ext cx="5798891" cy="1296144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3792" y="2542592"/>
            <a:ext cx="4894312" cy="12961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ятиугольник 9"/>
          <p:cNvSpPr/>
          <p:nvPr userDrawn="1"/>
        </p:nvSpPr>
        <p:spPr>
          <a:xfrm>
            <a:off x="0" y="44624"/>
            <a:ext cx="1907704" cy="432048"/>
          </a:xfrm>
          <a:prstGeom prst="homePlate">
            <a:avLst/>
          </a:prstGeom>
          <a:gradFill flip="none" rotWithShape="1">
            <a:gsLst>
              <a:gs pos="44000">
                <a:srgbClr val="37847D">
                  <a:alpha val="89000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45A79E">
                  <a:alpha val="61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ятиугольник 10"/>
          <p:cNvSpPr/>
          <p:nvPr userDrawn="1"/>
        </p:nvSpPr>
        <p:spPr>
          <a:xfrm>
            <a:off x="0" y="260648"/>
            <a:ext cx="1316467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lin ang="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 userDrawn="1"/>
        </p:nvSpPr>
        <p:spPr>
          <a:xfrm>
            <a:off x="-558" y="476672"/>
            <a:ext cx="864096" cy="432048"/>
          </a:xfrm>
          <a:prstGeom prst="homePlate">
            <a:avLst/>
          </a:prstGeom>
          <a:gradFill flip="none" rotWithShape="1">
            <a:gsLst>
              <a:gs pos="31000">
                <a:srgbClr val="2184BD">
                  <a:alpha val="82000"/>
                </a:srgbClr>
              </a:gs>
              <a:gs pos="100000">
                <a:srgbClr val="FFFFFF">
                  <a:alpha val="70000"/>
                </a:srgbClr>
              </a:gs>
              <a:gs pos="68000">
                <a:srgbClr val="2184BD">
                  <a:alpha val="55000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8AFD70-412A-4B6C-906E-C401FE1A18F2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18D1D6-150A-46C3-A8F9-BD47FDD4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572047-5839-4EF2-A871-FF24CD046FD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0C8C9B-DF46-48EB-AE23-408E9B874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8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C15C67-11FC-4CDA-BAC3-026D348F3B0C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D71775-F984-431B-BD58-93A7EF7D6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109A52-9CD3-470C-B1A4-51798903C087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AFD22D-6679-46E4-A2B1-6B9980D19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0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7E7E9-6D5D-4D9B-94EA-7C270F4E89FB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A67C37-1DF6-4942-A96D-A03171607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2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2871D8-8CE3-4A8F-A788-107983123F1E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67A5D9-8377-4DDA-BE1D-3A5A6BA95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0993A3-D9CF-439C-B3DC-F2E867F4408A}" type="datetimeFigureOut">
              <a:rPr lang="ru-RU"/>
              <a:pPr>
                <a:defRPr/>
              </a:pPr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3EDB28-2156-4875-BDA8-E2EAE5380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ировая медицина\MirovayaMeditsina_Slid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5150" y="6550025"/>
            <a:ext cx="107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ru-RU" sz="1400" smtClean="0">
                <a:solidFill>
                  <a:srgbClr val="7F7F7F"/>
                </a:solidFill>
              </a:rPr>
              <a:t>Rusderm.Ru</a:t>
            </a:r>
            <a:endParaRPr lang="ru-RU" altLang="ru-RU" sz="1400" smtClean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2252" y="44624"/>
            <a:ext cx="1869748" cy="432000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6338200"/>
            <a:ext cx="8532440" cy="475176"/>
          </a:xfrm>
          <a:prstGeom prst="homePlate">
            <a:avLst/>
          </a:prstGeom>
          <a:gradFill flip="none" rotWithShape="1">
            <a:gsLst>
              <a:gs pos="31000">
                <a:srgbClr val="0398DB"/>
              </a:gs>
              <a:gs pos="100000">
                <a:srgbClr val="FFFFFF">
                  <a:alpha val="70000"/>
                </a:srgbClr>
              </a:gs>
              <a:gs pos="68000">
                <a:srgbClr val="05BAF3">
                  <a:alpha val="69804"/>
                </a:srgbClr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70202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363272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26" y="6381329"/>
            <a:ext cx="5896365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381329"/>
            <a:ext cx="611560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600" b="0" i="1" smtClean="0">
                <a:solidFill>
                  <a:srgbClr val="0493DA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570337-DEFB-48E6-87CE-E7FFFFD4DDFB}" type="slidenum">
              <a:rPr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latin typeface="Calibri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260696"/>
            <a:ext cx="1403648" cy="432000"/>
          </a:xfrm>
          <a:prstGeom prst="homePlate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100000">
                <a:srgbClr val="7DBB59">
                  <a:alpha val="77000"/>
                </a:srgbClr>
              </a:gs>
              <a:gs pos="43000">
                <a:srgbClr val="7DBB59">
                  <a:alpha val="59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476672"/>
            <a:ext cx="936000" cy="432000"/>
          </a:xfrm>
          <a:prstGeom prst="homePlate">
            <a:avLst/>
          </a:prstGeom>
          <a:gradFill flip="none" rotWithShape="1">
            <a:gsLst>
              <a:gs pos="44000">
                <a:srgbClr val="229A8F">
                  <a:alpha val="88627"/>
                </a:srgbClr>
              </a:gs>
              <a:gs pos="100000">
                <a:srgbClr val="FFFFFF">
                  <a:alpha val="70000"/>
                </a:srgbClr>
              </a:gs>
              <a:gs pos="70000">
                <a:srgbClr val="3CB0A2">
                  <a:alpha val="60784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493D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0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60350"/>
            <a:ext cx="6948264" cy="23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 ДГП №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125 ДЗМ»                        В 2020 ГОДУ</a:t>
            </a:r>
            <a:endParaRPr kumimoji="0" lang="es-ES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3501008"/>
            <a:ext cx="61563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ВАСИЛЬЕВА Т.М.</a:t>
            </a:r>
            <a:endParaRPr kumimoji="0" lang="es-ES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07504" y="980728"/>
            <a:ext cx="8207896" cy="465583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21437" y="2362370"/>
            <a:ext cx="8046950" cy="1070227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8110" y="2553613"/>
            <a:ext cx="8100843" cy="4331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75500" y="2918178"/>
            <a:ext cx="1674186" cy="4097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55 935 чел</a:t>
            </a:r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83258" y="2534328"/>
            <a:ext cx="6529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" marR="53816"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437874" y="2918178"/>
            <a:ext cx="1674186" cy="4097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10067чел</a:t>
            </a:r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456822" y="2883684"/>
            <a:ext cx="1463606" cy="4442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17,9 </a:t>
            </a:r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1494" y="1269206"/>
            <a:ext cx="810101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345450" y="2002297"/>
            <a:ext cx="1606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" marR="53816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</a:t>
            </a:r>
            <a:endParaRPr lang="ru-RU" sz="9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74273" y="2002297"/>
            <a:ext cx="1606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" marR="53816"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002103" y="2002297"/>
            <a:ext cx="1606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" marR="53816"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575500" y="158408"/>
            <a:ext cx="8244973" cy="100615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ПРОФИЛАКТИЧЕСКИЕ ОСМОТРЫ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354032" y="1808820"/>
            <a:ext cx="648072" cy="648072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9002" y="1808270"/>
            <a:ext cx="753835" cy="75383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1" y="1946456"/>
            <a:ext cx="467307" cy="467307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491880" y="1808270"/>
            <a:ext cx="753835" cy="75383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37" y="1989108"/>
            <a:ext cx="440926" cy="44092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2" y="1916557"/>
            <a:ext cx="413576" cy="413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9002" y="4014880"/>
            <a:ext cx="7729422" cy="24314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Итоги профилактических осмотров несовершеннолетних: </a:t>
            </a:r>
          </a:p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 группа здоровья – </a:t>
            </a:r>
            <a:r>
              <a:rPr lang="ru-RU" sz="19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27,7%</a:t>
            </a:r>
            <a:endParaRPr lang="ru-RU" sz="19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 группа здоровья – </a:t>
            </a:r>
            <a:r>
              <a:rPr lang="ru-RU" sz="19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57,1%</a:t>
            </a:r>
            <a:endParaRPr lang="ru-RU" sz="19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III группа здоровья – </a:t>
            </a:r>
            <a:r>
              <a:rPr lang="ru-RU" sz="19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13,4%</a:t>
            </a:r>
            <a:endParaRPr lang="ru-RU" sz="19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IV группа здоровья – </a:t>
            </a:r>
            <a:r>
              <a:rPr lang="ru-RU" sz="19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0,1%</a:t>
            </a:r>
            <a:endParaRPr lang="ru-RU" sz="1900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53816" marR="53816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 группа здоровья – 1,8</a:t>
            </a:r>
            <a:r>
              <a:rPr lang="ru-RU" sz="19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% </a:t>
            </a:r>
          </a:p>
          <a:p>
            <a:pPr marL="53816" marR="53816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Снижение </a:t>
            </a:r>
            <a:r>
              <a:rPr lang="ru-RU" sz="1900" dirty="0">
                <a:latin typeface="Times New Roman" panose="02020603050405020304" pitchFamily="18" charset="0"/>
                <a:ea typeface="Courier New" panose="02070309020205020404" pitchFamily="49" charset="0"/>
              </a:rPr>
              <a:t>охвата профилактическими осмотрами связано с эпидемиологической обстановкой в 2020году</a:t>
            </a:r>
            <a:r>
              <a:rPr lang="ru-RU" sz="19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.</a:t>
            </a:r>
            <a:endParaRPr lang="en-US" sz="1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344816" cy="1145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ДЕТСКОЙ ИНВАЛИДНОСТИ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187624" y="4755728"/>
            <a:ext cx="7285980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-431800" algn="just">
              <a:lnSpc>
                <a:spcPts val="156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Причины, обусловившие возникновение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</a:rPr>
              <a:t>инвалидности у </a:t>
            </a: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детей:</a:t>
            </a:r>
          </a:p>
          <a:p>
            <a:pPr marR="12700" indent="-431800" algn="just">
              <a:lnSpc>
                <a:spcPts val="156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1-м месте - 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</a:rPr>
              <a:t>находятся врожденные </a:t>
            </a: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аномалии; </a:t>
            </a:r>
          </a:p>
          <a:p>
            <a:pPr marR="12700" indent="-431800" algn="just">
              <a:lnSpc>
                <a:spcPts val="156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</a:rPr>
              <a:t>месте – заболевания эндокринной </a:t>
            </a: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системы; </a:t>
            </a:r>
          </a:p>
          <a:p>
            <a:pPr marR="12700" indent="-431800" algn="just">
              <a:lnSpc>
                <a:spcPts val="156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</a:rPr>
              <a:t>месте - болезни нервной системы.</a:t>
            </a:r>
            <a:endParaRPr lang="ru-RU" sz="20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62486"/>
              </p:ext>
            </p:extLst>
          </p:nvPr>
        </p:nvGraphicFramePr>
        <p:xfrm>
          <a:off x="984770" y="1439330"/>
          <a:ext cx="7488834" cy="2592288"/>
        </p:xfrm>
        <a:graphic>
          <a:graphicData uri="http://schemas.openxmlformats.org/drawingml/2006/table">
            <a:tbl>
              <a:tblPr/>
              <a:tblGrid>
                <a:gridCol w="5472609">
                  <a:extLst>
                    <a:ext uri="{9D8B030D-6E8A-4147-A177-3AD203B41FA5}">
                      <a16:colId xmlns:a16="http://schemas.microsoft.com/office/drawing/2014/main" val="284509598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3715864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96158469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2019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2020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805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Количество детей-инвалидов на конец года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961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1009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5044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Получившие инвалидность впервые в отчетном году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80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118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207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90170" marR="2667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Из них: - дети до 3-х лет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39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0668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R="2667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- с 3-х до 7 лет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6842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R="266700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- старше 7 лет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26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54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6013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03663" y="4209007"/>
            <a:ext cx="7051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увеличилось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4,8%.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9147"/>
            <a:ext cx="7704856" cy="20408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ДИАГНОСТИЧЕСКОЙ, ЛЕЧЕБНОЙ, РЕАБИЛИТАЦИОННОЙ ПОМОЩИ И ВНЕДРЕНИЕ СОВРЕМЕННЫХ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6361261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68" y="2446163"/>
            <a:ext cx="3011852" cy="200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4234"/>
            <a:ext cx="2703562" cy="202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Documents and Settings\Ирина Викторовна\Рабочий стол\Презентации\Картинки\1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10" y="3209758"/>
            <a:ext cx="221383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24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585032" cy="942713"/>
          </a:xfrm>
        </p:spPr>
        <p:txBody>
          <a:bodyPr>
            <a:noAutofit/>
          </a:bodyPr>
          <a:lstStyle/>
          <a:p>
            <a:pPr marL="457200" lvl="1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ОТДЕЛЕНИЯ МЕДИЦИНСКОЙ ПРОФИЛАКТИКИ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6361261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73268"/>
              </p:ext>
            </p:extLst>
          </p:nvPr>
        </p:nvGraphicFramePr>
        <p:xfrm>
          <a:off x="899593" y="1124741"/>
          <a:ext cx="7200799" cy="5171124"/>
        </p:xfrm>
        <a:graphic>
          <a:graphicData uri="http://schemas.openxmlformats.org/drawingml/2006/table">
            <a:tbl>
              <a:tblPr/>
              <a:tblGrid>
                <a:gridCol w="4172447">
                  <a:extLst>
                    <a:ext uri="{9D8B030D-6E8A-4147-A177-3AD203B41FA5}">
                      <a16:colId xmlns:a16="http://schemas.microsoft.com/office/drawing/2014/main" val="836791227"/>
                    </a:ext>
                  </a:extLst>
                </a:gridCol>
                <a:gridCol w="988114">
                  <a:extLst>
                    <a:ext uri="{9D8B030D-6E8A-4147-A177-3AD203B41FA5}">
                      <a16:colId xmlns:a16="http://schemas.microsoft.com/office/drawing/2014/main" val="965677660"/>
                    </a:ext>
                  </a:extLst>
                </a:gridCol>
                <a:gridCol w="1042559">
                  <a:extLst>
                    <a:ext uri="{9D8B030D-6E8A-4147-A177-3AD203B41FA5}">
                      <a16:colId xmlns:a16="http://schemas.microsoft.com/office/drawing/2014/main" val="2562027848"/>
                    </a:ext>
                  </a:extLst>
                </a:gridCol>
                <a:gridCol w="997679">
                  <a:extLst>
                    <a:ext uri="{9D8B030D-6E8A-4147-A177-3AD203B41FA5}">
                      <a16:colId xmlns:a16="http://schemas.microsoft.com/office/drawing/2014/main" val="1992951819"/>
                    </a:ext>
                  </a:extLst>
                </a:gridCol>
              </a:tblGrid>
              <a:tr h="864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показателя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94343"/>
                  </a:ext>
                </a:extLst>
              </a:tr>
              <a:tr h="431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обученных основам здорового образа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4189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-81%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0355"/>
                  </a:ext>
                </a:extLst>
              </a:tr>
              <a:tr h="461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пациентов, обученных в "школах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здоровья"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-79,2%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45405"/>
                  </a:ext>
                </a:extLst>
              </a:tr>
              <a:tr h="298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013879"/>
                  </a:ext>
                </a:extLst>
              </a:tr>
              <a:tr h="636188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школе для больных с заболеванием суставов и позвоночника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55978"/>
                  </a:ext>
                </a:extLst>
              </a:tr>
              <a:tr h="431111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школе для больных бронхиальной астмой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71782"/>
                  </a:ext>
                </a:extLst>
              </a:tr>
              <a:tr h="431111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школе для больных сахарным диабетом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243%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20514"/>
                  </a:ext>
                </a:extLst>
              </a:tr>
              <a:tr h="307615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школах здорового образа жизни</a:t>
                      </a:r>
                      <a:r>
                        <a:rPr lang="ru-RU" sz="1600" dirty="0">
                          <a:solidFill>
                            <a:srgbClr val="106BB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694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-82,6%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50985"/>
                  </a:ext>
                </a:extLst>
              </a:tr>
              <a:tr h="530857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проведенных массовых мероприятий, всего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106743"/>
                  </a:ext>
                </a:extLst>
              </a:tr>
              <a:tr h="431111">
                <a:tc>
                  <a:txBody>
                    <a:bodyPr/>
                    <a:lstStyle/>
                    <a:p>
                      <a:pPr marL="92202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участвующих в мероприятиях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-100%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3719" marR="537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5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0472" cy="1166651"/>
          </a:xfrm>
        </p:spPr>
        <p:txBody>
          <a:bodyPr>
            <a:normAutofit/>
          </a:bodyPr>
          <a:lstStyle/>
          <a:p>
            <a:pPr marL="457200" lvl="1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ЦЕНТРА ЗДОРОВЬЯ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6361261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234813"/>
            <a:ext cx="8146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Центр здоровья для детей приостановил работу с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апреля 2020года,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связи с повышенной заболеваемостью новой коронавирусной инфекцией.</a:t>
            </a:r>
            <a:endParaRPr lang="ru-RU" b="1" dirty="0"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67846"/>
              </p:ext>
            </p:extLst>
          </p:nvPr>
        </p:nvGraphicFramePr>
        <p:xfrm>
          <a:off x="691951" y="1624176"/>
          <a:ext cx="7921625" cy="3413760"/>
        </p:xfrm>
        <a:graphic>
          <a:graphicData uri="http://schemas.openxmlformats.org/drawingml/2006/table">
            <a:tbl>
              <a:tblPr/>
              <a:tblGrid>
                <a:gridCol w="3120897">
                  <a:extLst>
                    <a:ext uri="{9D8B030D-6E8A-4147-A177-3AD203B41FA5}">
                      <a16:colId xmlns:a16="http://schemas.microsoft.com/office/drawing/2014/main" val="268084912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53852315"/>
                    </a:ext>
                  </a:extLst>
                </a:gridCol>
                <a:gridCol w="1222619">
                  <a:extLst>
                    <a:ext uri="{9D8B030D-6E8A-4147-A177-3AD203B41FA5}">
                      <a16:colId xmlns:a16="http://schemas.microsoft.com/office/drawing/2014/main" val="1864712273"/>
                    </a:ext>
                  </a:extLst>
                </a:gridCol>
                <a:gridCol w="1800062">
                  <a:extLst>
                    <a:ext uri="{9D8B030D-6E8A-4147-A177-3AD203B41FA5}">
                      <a16:colId xmlns:a16="http://schemas.microsoft.com/office/drawing/2014/main" val="2660714425"/>
                    </a:ext>
                  </a:extLst>
                </a:gridCol>
              </a:tblGrid>
              <a:tr h="714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показателя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004592"/>
                  </a:ext>
                </a:extLst>
              </a:tr>
              <a:tr h="92805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обратившихся в центры здоровья: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 до 14 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- 15-17 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-81%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-84%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-75%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25723"/>
                  </a:ext>
                </a:extLst>
              </a:tr>
              <a:tr h="67653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Здоровые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3777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1441"/>
                  </a:ext>
                </a:extLst>
              </a:tr>
              <a:tr h="84881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 факторами риска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 до 14 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- 15-17 лет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-5,8%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5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789393"/>
            <a:ext cx="9144000" cy="5231895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1158363" y="385399"/>
            <a:ext cx="7886700" cy="5483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ПОКАЗАТЕЛИ</a:t>
            </a:r>
            <a:r>
              <a:rPr lang="en-US" sz="28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ЗАБОЛЕВАЕМОСТИ</a:t>
            </a:r>
            <a:endParaRPr lang="ru-RU" sz="28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1494" y="1052736"/>
            <a:ext cx="8101013" cy="4968552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838721" y="2161948"/>
            <a:ext cx="1199716" cy="310325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21850" y="2161948"/>
            <a:ext cx="1188132" cy="310325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72000" y="2161948"/>
            <a:ext cx="1188132" cy="310325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22150" y="2161948"/>
            <a:ext cx="1188132" cy="310325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272300" y="2161948"/>
            <a:ext cx="1188132" cy="3103257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871700" y="2546187"/>
            <a:ext cx="1188132" cy="10570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</a:t>
            </a:r>
          </a:p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3221850" y="2542401"/>
            <a:ext cx="1080120" cy="5672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71999" y="2542401"/>
            <a:ext cx="1188075" cy="5672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922150" y="2537161"/>
            <a:ext cx="1080120" cy="73399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7272300" y="2537162"/>
            <a:ext cx="1188132" cy="5672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1963602" y="1829856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85" y="1940053"/>
            <a:ext cx="437015" cy="437015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3313752" y="1829856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663902" y="1829856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014052" y="1829856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364202" y="1829856"/>
            <a:ext cx="664183" cy="664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52284"/>
            <a:ext cx="368606" cy="368606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9" y="1939738"/>
            <a:ext cx="421823" cy="42182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4" y="1971520"/>
            <a:ext cx="403376" cy="403376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5" y="1957235"/>
            <a:ext cx="426368" cy="426368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4" y="4023031"/>
            <a:ext cx="1004459" cy="10044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19013738"/>
              </p:ext>
            </p:extLst>
          </p:nvPr>
        </p:nvGraphicFramePr>
        <p:xfrm>
          <a:off x="1685110" y="3104416"/>
          <a:ext cx="6961913" cy="248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674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623"/>
            <a:ext cx="78488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НОВОЙ КОРОНАВИРУСНОЙ ИНФЕКЦИЕЙ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3"/>
            <a:ext cx="2614602" cy="196095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2" r="23451" b="-562"/>
          <a:stretch/>
        </p:blipFill>
        <p:spPr>
          <a:xfrm>
            <a:off x="179512" y="4437112"/>
            <a:ext cx="2808312" cy="1784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61" y="2204864"/>
            <a:ext cx="2376264" cy="33842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26366" y="980727"/>
            <a:ext cx="3311854" cy="5328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2345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больных COVID-19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помощи пациентам с новой коронавирусной инфекцией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 сформировано 6 врачебно-сестринских бригад.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самоотверженный труд в условиях эпидемии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врач-педиатр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С.А. Пономарев награжден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Благодарностью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В.В.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Путина.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Благодарностью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награждены медицинские сестры К.В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Желнова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А.Ю. Конова;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  от Мэра г. Москвы вручены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14-ти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работникам.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90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6361261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1136" y="2600908"/>
            <a:ext cx="9144000" cy="1656184"/>
          </a:xfrm>
          <a:prstGeom prst="ribbon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84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45435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Оказывает первичную медико-санитарную помощь детскому населению в районах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Алтуфьевский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Бибирево, Лианозово,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Северный.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прикрепленного населения в 2020 году составляет – 60171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чел.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Фактическая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поликлиники по итогам года составила 1699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посещений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смену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Поликлиника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расположена в 7 зданиях общей площадью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20,7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м2.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pic>
        <p:nvPicPr>
          <p:cNvPr id="5" name="fancy_img" descr="http://dgp125.ru/img/3dgp7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536504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9" y="6394450"/>
            <a:ext cx="788715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4624"/>
            <a:ext cx="5904656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«ДГП № 125 ДЗМ»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AutoShape 2" descr="&amp;Kcy;&amp;acy;&amp;rcy;&amp;tcy;&amp;icy;&amp;ncy;&amp;kcy;&amp;icy; &amp;pcy;&amp;ocy; &amp;zcy;&amp;acy;&amp;pcy;&amp;rcy;&amp;ocy;&amp;scy;&amp;ucy; &amp;ecy;&amp;lcy;&amp;iecy;&amp;kcy;&amp;tcy;&amp;rcy;&amp;ocy;&amp;ncy;&amp;ncy;&amp;acy;&amp;yacy; &amp;mcy;&amp;iecy;&amp;dcy;&amp;icy;&amp;tscy;&amp;icy;&amp;ncy;&amp;scy;&amp;kcy;&amp;acy;&amp;yacy; &amp;kcy;&amp;acy;&amp;rcy;&amp;tcy;&amp;acy; &amp;iecy;&amp;mcy;&amp;icy;&amp;acy;&amp;scy;"/>
          <p:cNvSpPr>
            <a:spLocks noChangeAspect="1" noChangeArrowheads="1"/>
          </p:cNvSpPr>
          <p:nvPr/>
        </p:nvSpPr>
        <p:spPr bwMode="auto">
          <a:xfrm>
            <a:off x="155575" y="-2743200"/>
            <a:ext cx="4229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Documents and Settings\Ирина Викторовна\Рабочий стол\Презентации\Фото для публикации\электронная 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263"/>
            <a:ext cx="4679810" cy="63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570" y="1833156"/>
            <a:ext cx="40563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Прием ведется с использованием интегрированной электронной медицинской карты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9" y="6394450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282251" y="3820534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1144070"/>
            <a:ext cx="9036844" cy="523189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54943" y="1597211"/>
            <a:ext cx="8137173" cy="2040086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21850" y="1830393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1830393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22094" y="1841406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72300" y="1830393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71700" y="1830393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29" y="229945"/>
            <a:ext cx="6713156" cy="900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ОСНОВНЫЕ ПОКАЗАТЕЛИ РАБОТЫ</a:t>
            </a:r>
            <a:endParaRPr lang="ru-RU" sz="28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71700" y="1839420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21850" y="1835632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1835632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2150" y="1830394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72300" y="1830394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5208" y="2567894"/>
            <a:ext cx="1376492" cy="2160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21494" y="1269206"/>
            <a:ext cx="8101013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871700" y="2236635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393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0" y="2241873"/>
            <a:ext cx="1080120" cy="6928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321 </a:t>
            </a:r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21850" y="2236635"/>
            <a:ext cx="1080120" cy="6914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9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922150" y="2241874"/>
            <a:ext cx="1080120" cy="6860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331 </a:t>
            </a:r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272300" y="2241873"/>
            <a:ext cx="1135894" cy="129590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Консультативно-реабилитационное отделение с дневным стационаром, </a:t>
            </a:r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(прикрепленного населения нет)</a:t>
            </a:r>
            <a:endParaRPr lang="ru-RU" sz="4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871700" y="2980196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14 553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21494" y="3268810"/>
            <a:ext cx="1350206" cy="3204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221850" y="2980196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</a:t>
            </a:r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669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72000" y="2980196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452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301868" y="4966286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3090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294953" y="3861778"/>
            <a:ext cx="2933915" cy="2494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874913785"/>
              </p:ext>
            </p:extLst>
          </p:nvPr>
        </p:nvGraphicFramePr>
        <p:xfrm>
          <a:off x="1979724" y="4331367"/>
          <a:ext cx="3672396" cy="147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612939" y="4993925"/>
            <a:ext cx="1350207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25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60 171</a:t>
            </a:r>
            <a:endParaRPr lang="ru-RU" sz="2625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9" y="3893721"/>
            <a:ext cx="1258761" cy="862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4844"/>
            <a:ext cx="521709" cy="52170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2" y="2876619"/>
            <a:ext cx="605149" cy="41472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66758" y="3789516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6321484" y="3896651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5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7620100" y="3908095"/>
            <a:ext cx="1080120" cy="40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125 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6</a:t>
            </a: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6301868" y="4352274"/>
            <a:ext cx="1080120" cy="6860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</a:p>
          <a:p>
            <a:r>
              <a:rPr lang="ru-RU" sz="9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  <a:endParaRPr lang="ru-RU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7638065" y="4364973"/>
            <a:ext cx="1080120" cy="6860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256 </a:t>
            </a:r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566164" y="4987648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12 311 </a:t>
            </a:r>
            <a:r>
              <a:rPr lang="ru-RU" sz="9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948379" y="2963195"/>
            <a:ext cx="1080120" cy="66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13 096</a:t>
            </a:r>
            <a:endParaRPr lang="ru-RU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82251" y="3807361"/>
            <a:ext cx="1080120" cy="17588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5855"/>
            <a:ext cx="7344816" cy="1508127"/>
          </a:xfrm>
        </p:spPr>
        <p:txBody>
          <a:bodyPr>
            <a:noAutofit/>
          </a:bodyPr>
          <a:lstStyle/>
          <a:p>
            <a:pPr marL="116077" lvl="0" algn="ctr" defTabSz="293248">
              <a:lnSpc>
                <a:spcPct val="107000"/>
              </a:lnSpc>
              <a:spcBef>
                <a:spcPts val="192"/>
              </a:spcBef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ШОУ-РУМ «НОВОГО МОСКОВСКОГО СТАНДАРТА ПОЛИКЛИНИК»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9" y="6394450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69113B-8B8E-5546-B3B3-DF6A9937748D}"/>
              </a:ext>
            </a:extLst>
          </p:cNvPr>
          <p:cNvSpPr/>
          <p:nvPr/>
        </p:nvSpPr>
        <p:spPr>
          <a:xfrm>
            <a:off x="256486" y="1714047"/>
            <a:ext cx="8314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филиала №3 ГБУЗ «ДГП №125 ДЗМ» создан единственный в городе Москве Шоу-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«Нового московского стандарта детской поликлиники», где медицинские работники и жители города Москвы выбирают вариант понравившегося кабинета и оценивают зону ожидания для пациентов. </a:t>
            </a:r>
            <a:endParaRPr lang="ru-RU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425327"/>
            <a:ext cx="3279932" cy="2456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20" y="3423799"/>
            <a:ext cx="3279932" cy="24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5856"/>
            <a:ext cx="7200800" cy="7736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ОБНОВЛЕННАЯ ПОЛИКЛИНИКА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9" y="6394450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52736"/>
            <a:ext cx="2658086" cy="1956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022843"/>
            <a:ext cx="2737341" cy="1639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614370"/>
            <a:ext cx="2670279" cy="1749704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4629150" y="1370227"/>
            <a:ext cx="4047306" cy="453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87" indent="-228587" algn="l" defTabSz="91434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1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34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8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82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5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9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3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7" indent="-228587" algn="l" defTabSz="9143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проекта «Новый московский стандарт детской поликлиники» с марта 2020 года проводится капитальный ремонт филиала № 2, расположенного по адресу:           ул. Новгородская, д.23А.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Обновленное здание откроется в 2021 году.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поликлинике  маленьким пациентам с родителями будет удобно находиться, а врачам комфортно работать.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5856"/>
            <a:ext cx="5616624" cy="7736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ШТАТЫ УЧРЕЖДЕНИЯ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48660"/>
              </p:ext>
            </p:extLst>
          </p:nvPr>
        </p:nvGraphicFramePr>
        <p:xfrm>
          <a:off x="611560" y="1056634"/>
          <a:ext cx="7776864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266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0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Категория персонала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штатных должностей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занятых должностей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физических лиц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Врачи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232,25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221,75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 медицинский персонал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317,25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264,75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должностей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724,00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641,50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99" y="6394450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733256"/>
            <a:ext cx="9036496" cy="603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 штатами 95,4%.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повышение квалификации 341 человек.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3160" y="329196"/>
            <a:ext cx="7560840" cy="952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493D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МЕДИЦИНСКИМИ ВУЗАМИ ГОРОДА МОСКВЫ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8" y="6361261"/>
            <a:ext cx="86455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53" y="1268760"/>
            <a:ext cx="2018567" cy="2726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49279" y="1400732"/>
            <a:ext cx="4970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ea typeface="Courier New"/>
              </a:rPr>
              <a:t>ГБУЗ «ДГП № 125 ДЗМ» является: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Courier New"/>
              </a:rPr>
              <a:t> учебно-производственной базой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«</a:t>
            </a:r>
            <a:r>
              <a:rPr lang="ru-RU" sz="20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Первый </a:t>
            </a:r>
            <a:r>
              <a:rPr lang="ru-RU" sz="2000" dirty="0" smtClean="0">
                <a:latin typeface="Times New Roman"/>
                <a:ea typeface="Courier New"/>
              </a:rPr>
              <a:t>Московский государственный медицинский университет </a:t>
            </a:r>
            <a:r>
              <a:rPr lang="ru-RU" sz="2000" dirty="0" smtClean="0">
                <a:latin typeface="Times New Roman"/>
                <a:ea typeface="Courier New"/>
              </a:rPr>
              <a:t>имени И.М. </a:t>
            </a:r>
            <a:r>
              <a:rPr lang="ru-RU" sz="2000" dirty="0">
                <a:latin typeface="Times New Roman"/>
                <a:ea typeface="Courier New"/>
              </a:rPr>
              <a:t>Сеченова» Минздрава России</a:t>
            </a:r>
            <a:endParaRPr lang="ru-RU" sz="2000" dirty="0" smtClean="0">
              <a:latin typeface="Times New Roman"/>
              <a:ea typeface="Courier New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/>
                <a:ea typeface="Courier New"/>
              </a:rPr>
              <a:t>производственной </a:t>
            </a:r>
            <a:r>
              <a:rPr lang="ru-RU" sz="2000" dirty="0">
                <a:latin typeface="Times New Roman"/>
                <a:ea typeface="Courier New"/>
              </a:rPr>
              <a:t>базой ФГБОУ </a:t>
            </a:r>
            <a:r>
              <a:rPr lang="ru-RU" sz="2000" dirty="0" smtClean="0">
                <a:latin typeface="Times New Roman"/>
                <a:ea typeface="Courier New"/>
              </a:rPr>
              <a:t>ВО "Российский </a:t>
            </a:r>
            <a:r>
              <a:rPr lang="ru-RU" sz="2000" dirty="0">
                <a:latin typeface="Times New Roman"/>
                <a:ea typeface="Courier New"/>
              </a:rPr>
              <a:t>национальный исследовательский медицинский университет имени Н.И. Пирогова" Минздрава </a:t>
            </a:r>
            <a:r>
              <a:rPr lang="ru-RU" sz="2000" dirty="0" smtClean="0">
                <a:latin typeface="Times New Roman"/>
                <a:ea typeface="Courier New"/>
              </a:rPr>
              <a:t>России</a:t>
            </a:r>
            <a:r>
              <a:rPr lang="ru-RU" sz="2000" dirty="0" smtClean="0">
                <a:latin typeface="Times New Roman"/>
                <a:ea typeface="Courier New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/>
              <a:ea typeface="Courier New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1"/>
          <a:stretch/>
        </p:blipFill>
        <p:spPr>
          <a:xfrm>
            <a:off x="5364088" y="3284984"/>
            <a:ext cx="2160240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9512" y="486916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ea typeface="Courier New"/>
              </a:rPr>
              <a:t>На базе амбулаторного центра организована «Школа </a:t>
            </a:r>
            <a:r>
              <a:rPr lang="ru-RU" sz="2000" dirty="0" smtClean="0">
                <a:latin typeface="Times New Roman"/>
                <a:ea typeface="Courier New"/>
              </a:rPr>
              <a:t>профессионального </a:t>
            </a:r>
            <a:r>
              <a:rPr lang="ru-RU" sz="2000" dirty="0" smtClean="0">
                <a:latin typeface="Times New Roman"/>
                <a:ea typeface="Courier New"/>
              </a:rPr>
              <a:t>роста» </a:t>
            </a:r>
            <a:r>
              <a:rPr lang="ru-RU" sz="2000" dirty="0" smtClean="0">
                <a:latin typeface="Times New Roman"/>
                <a:ea typeface="Courier New"/>
              </a:rPr>
              <a:t>для подготовки молодых кадров - врачей-педиатров.</a:t>
            </a:r>
          </a:p>
        </p:txBody>
      </p:sp>
    </p:spTree>
    <p:extLst>
      <p:ext uri="{BB962C8B-B14F-4D97-AF65-F5344CB8AC3E}">
        <p14:creationId xmlns:p14="http://schemas.microsoft.com/office/powerpoint/2010/main" val="11655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715" y="764703"/>
            <a:ext cx="7941285" cy="43209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>
                <a:solidFill>
                  <a:srgbClr val="00B0F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РАБОТА ВРАЧЕЙ ПОЛИКЛИНИКИ</a:t>
            </a:r>
            <a:r>
              <a:rPr lang="ru-RU" altLang="ru-RU" sz="800" dirty="0">
                <a:solidFill>
                  <a:schemeClr val="tx1"/>
                </a:solidFill>
              </a:rPr>
              <a:t/>
            </a:r>
            <a:br>
              <a:rPr lang="ru-RU" altLang="ru-RU" sz="8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70337-DEFB-48E6-87CE-E7FFFFD4DDF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0475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 indent="450215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Общее количество </a:t>
            </a:r>
            <a:r>
              <a:rPr lang="ru-RU" sz="2000" dirty="0">
                <a:latin typeface="Times New Roman" panose="02020603050405020304" pitchFamily="18" charset="0"/>
                <a:ea typeface="Courier New" panose="02070309020205020404" pitchFamily="49" charset="0"/>
              </a:rPr>
              <a:t>посещений </a:t>
            </a:r>
            <a:r>
              <a:rPr lang="ru-RU" sz="2000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уменьшилось на 23,8%, за счет медицинских профилактических осмотров детского населения. </a:t>
            </a:r>
            <a:endParaRPr lang="ru-RU" sz="1800" dirty="0"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61290"/>
              </p:ext>
            </p:extLst>
          </p:nvPr>
        </p:nvGraphicFramePr>
        <p:xfrm>
          <a:off x="1202715" y="1412776"/>
          <a:ext cx="6666561" cy="29632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3744">
                  <a:extLst>
                    <a:ext uri="{9D8B030D-6E8A-4147-A177-3AD203B41FA5}">
                      <a16:colId xmlns:a16="http://schemas.microsoft.com/office/drawing/2014/main" val="3818003672"/>
                    </a:ext>
                  </a:extLst>
                </a:gridCol>
                <a:gridCol w="2172800">
                  <a:extLst>
                    <a:ext uri="{9D8B030D-6E8A-4147-A177-3AD203B41FA5}">
                      <a16:colId xmlns:a16="http://schemas.microsoft.com/office/drawing/2014/main" val="2909937594"/>
                    </a:ext>
                  </a:extLst>
                </a:gridCol>
                <a:gridCol w="1855804">
                  <a:extLst>
                    <a:ext uri="{9D8B030D-6E8A-4147-A177-3AD203B41FA5}">
                      <a16:colId xmlns:a16="http://schemas.microsoft.com/office/drawing/2014/main" val="4104865475"/>
                    </a:ext>
                  </a:extLst>
                </a:gridCol>
                <a:gridCol w="1684213">
                  <a:extLst>
                    <a:ext uri="{9D8B030D-6E8A-4147-A177-3AD203B41FA5}">
                      <a16:colId xmlns:a16="http://schemas.microsoft.com/office/drawing/2014/main" val="3985571541"/>
                    </a:ext>
                  </a:extLst>
                </a:gridCol>
              </a:tblGrid>
              <a:tr h="1592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Год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</a:rPr>
                        <a:t>Число посещений врачей всего (включая профилактические)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Число посещений врачей в поликлинике по заболеванию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01966"/>
                  </a:ext>
                </a:extLst>
              </a:tr>
              <a:tr h="714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979 791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485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 050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ourier New" panose="02070309020205020404" pitchFamily="49" charset="0"/>
                          <a:cs typeface="Times New Roman" panose="02020603050405020304" pitchFamily="18" charset="0"/>
                        </a:rPr>
                        <a:t>91 739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96473"/>
                  </a:ext>
                </a:extLst>
              </a:tr>
              <a:tr h="656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2020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746 503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412 404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92 838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4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_Worl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879</Words>
  <Application>Microsoft Office PowerPoint</Application>
  <PresentationFormat>Экран (4:3)</PresentationFormat>
  <Paragraphs>262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Courier New</vt:lpstr>
      <vt:lpstr>Roboto</vt:lpstr>
      <vt:lpstr>Times New Roman</vt:lpstr>
      <vt:lpstr>Verdana</vt:lpstr>
      <vt:lpstr>Wingdings</vt:lpstr>
      <vt:lpstr>Medical_World</vt:lpstr>
      <vt:lpstr>Специальное оформление</vt:lpstr>
      <vt:lpstr> ОТЧЕТ О РАБОТЕ  ГБУЗ « ДГП № 125 ДЗМ»                        В 2020 ГОДУ</vt:lpstr>
      <vt:lpstr>ГБУЗ «ДГП № 125 ДЗМ»</vt:lpstr>
      <vt:lpstr>Презентация PowerPoint</vt:lpstr>
      <vt:lpstr>ОСНОВНЫЕ ПОКАЗАТЕЛИ РАБОТЫ</vt:lpstr>
      <vt:lpstr>ШОУ-РУМ «НОВОГО МОСКОВСКОГО СТАНДАРТА ПОЛИКЛИНИК»</vt:lpstr>
      <vt:lpstr>НАША ОБНОВЛЕННАЯ ПОЛИКЛИНИКА</vt:lpstr>
      <vt:lpstr>ШТАТЫ УЧРЕЖДЕНИЯ</vt:lpstr>
      <vt:lpstr>Презентация PowerPoint</vt:lpstr>
      <vt:lpstr>РАБОТА ВРАЧЕЙ ПОЛИКЛИНИКИ </vt:lpstr>
      <vt:lpstr>ПРОФИЛАКТИЧЕСКИЕ ОСМОТРЫ</vt:lpstr>
      <vt:lpstr>СТРУКТУРА  ДЕТСКОЙ ИНВАЛИДНОСТИ</vt:lpstr>
      <vt:lpstr>СОВЕРШЕНСТВОВАНИЕ ДИАГНОСТИЧЕСКОЙ, ЛЕЧЕБНОЙ, РЕАБИЛИТАЦИОННОЙ ПОМОЩИ И ВНЕДРЕНИЕ СОВРЕМЕННЫХ ТЕХНОЛОГИЙ</vt:lpstr>
      <vt:lpstr>ДЕЯТЕЛЬНОСТЬ ОТДЕЛЕНИЯ МЕДИЦИНСКОЙ ПРОФИЛАКТИКИ</vt:lpstr>
      <vt:lpstr>ДЕЯТЕЛЬНОСТЬ ЦЕНТРА ЗДОРОВЬЯ</vt:lpstr>
      <vt:lpstr>ПОКАЗАТЕЛИ ЗАБОЛЕВАЕМОСТИ</vt:lpstr>
      <vt:lpstr>БОРЬБА С НОВОЙ КОРОНАВИРУСНОЙ ИНФЕКЦИЕЙ</vt:lpstr>
      <vt:lpstr>Презентация PowerPoint</vt:lpstr>
    </vt:vector>
  </TitlesOfParts>
  <Company>ДГП № 125  Экономический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Мировая медицина</dc:subject>
  <dc:creator>Экономисты</dc:creator>
  <dc:description>Rusderm.ru - Дерматология и венерология. Медицинские шаблоны PowerPoint и презентации по медицине</dc:description>
  <cp:lastModifiedBy>Елена Рыжова</cp:lastModifiedBy>
  <cp:revision>245</cp:revision>
  <cp:lastPrinted>2021-01-21T14:13:15Z</cp:lastPrinted>
  <dcterms:created xsi:type="dcterms:W3CDTF">2014-04-08T08:08:05Z</dcterms:created>
  <dcterms:modified xsi:type="dcterms:W3CDTF">2021-01-25T12:34:29Z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00080042080000000000010243100207f9000400038000</vt:lpwstr>
  </property>
</Properties>
</file>