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15"/>
  </p:notesMasterIdLst>
  <p:sldIdLst>
    <p:sldId id="267" r:id="rId2"/>
    <p:sldId id="276" r:id="rId3"/>
    <p:sldId id="290" r:id="rId4"/>
    <p:sldId id="283" r:id="rId5"/>
    <p:sldId id="294" r:id="rId6"/>
    <p:sldId id="298" r:id="rId7"/>
    <p:sldId id="299" r:id="rId8"/>
    <p:sldId id="300" r:id="rId9"/>
    <p:sldId id="296" r:id="rId10"/>
    <p:sldId id="301" r:id="rId11"/>
    <p:sldId id="302" r:id="rId12"/>
    <p:sldId id="304" r:id="rId13"/>
    <p:sldId id="306" r:id="rId14"/>
  </p:sldIdLst>
  <p:sldSz cx="12190413" cy="6858000"/>
  <p:notesSz cx="6797675" cy="9929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6DE50"/>
    <a:srgbClr val="0B2577"/>
    <a:srgbClr val="FFFF97"/>
    <a:srgbClr val="FFFFB3"/>
    <a:srgbClr val="FFFFC9"/>
    <a:srgbClr val="FFFFCC"/>
    <a:srgbClr val="F9E883"/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276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D07EA-D378-4DC9-8004-AD36CFE0B2E3}" type="datetimeFigureOut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4538"/>
            <a:ext cx="6619875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81997E-89C5-4560-8566-AC3DE425F4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4532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997E-89C5-4560-8566-AC3DE425F4D6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48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997E-89C5-4560-8566-AC3DE425F4D6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420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997E-89C5-4560-8566-AC3DE425F4D6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8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997E-89C5-4560-8566-AC3DE425F4D6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2233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997E-89C5-4560-8566-AC3DE425F4D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73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81997E-89C5-4560-8566-AC3DE425F4D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073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F321B-DEF7-453F-AEFE-12A45DBB2967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4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BD9EC-9055-4A39-BD4C-5E6198D66AEE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221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1D0E3-2B6A-439D-9F6D-D6CF1B1B6CB6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427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91431-B0F2-4201-8EF6-3AAC5B54A4B1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35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D246E-88D3-4175-8961-A14F8954CA42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78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86A6F-66DC-4C4F-93D2-DEDB128E9C7B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2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8721-2B83-40DF-9402-00DC1706A641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919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16EC8-EAE7-4006-9F0D-7EAA8C60DCAD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176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DE9A0-AAB7-43CB-96BF-075440F7A0A9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328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ACF6E1-31D7-4106-901C-EDB6E95796A1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03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032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8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938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9083424" y="6453336"/>
            <a:ext cx="2844430" cy="365125"/>
          </a:xfrm>
        </p:spPr>
        <p:txBody>
          <a:bodyPr/>
          <a:lstStyle>
            <a:lvl1pPr algn="r">
              <a:defRPr/>
            </a:lvl1pPr>
          </a:lstStyle>
          <a:p>
            <a:fld id="{3CCB0225-19EA-4286-9E10-1A7675C24898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083424" y="6093296"/>
            <a:ext cx="2844430" cy="365125"/>
          </a:xfrm>
        </p:spPr>
        <p:txBody>
          <a:bodyPr/>
          <a:lstStyle/>
          <a:p>
            <a:fld id="{EFBBA8FC-3A6C-495D-94D6-E0AEF9F1D01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9335566" y="5301208"/>
            <a:ext cx="2854846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" y="0"/>
            <a:ext cx="12189682" cy="685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80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3CA0F-8613-4178-B1B5-8B03DA6AD90C}" type="datetime1">
              <a:rPr lang="ru-RU" smtClean="0"/>
              <a:pPr/>
              <a:t>22.09.2020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BBA8FC-3A6C-495D-94D6-E0AEF9F1D0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0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2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5.jpeg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jpe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1" y="4797152"/>
            <a:ext cx="12190412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000" b="1" dirty="0">
              <a:solidFill>
                <a:srgbClr val="2F3A8B"/>
              </a:solidFill>
              <a:latin typeface="Museo Cyrl 500" pitchFamily="50" charset="-52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263558" y="260648"/>
            <a:ext cx="2563779" cy="338554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478" y="3356992"/>
            <a:ext cx="1087805" cy="691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846734" y="4446230"/>
            <a:ext cx="9392507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alt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Отчет об осуществлении образовательной деятельности </a:t>
            </a:r>
            <a:endParaRPr lang="ru-RU" altLang="ru-RU" sz="28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alt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Школа № 1370 </a:t>
            </a:r>
          </a:p>
          <a:p>
            <a:pPr algn="ctr"/>
            <a:r>
              <a:rPr lang="ru-RU" alt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8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2019-2020 учебном </a:t>
            </a:r>
            <a:r>
              <a:rPr lang="ru-RU" altLang="ru-RU" sz="28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2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38" y="5934670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ГБОУ Школа № 1370</a:t>
            </a:r>
          </a:p>
          <a:p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Марина Петровна </a:t>
            </a:r>
            <a:r>
              <a:rPr lang="ru-RU" sz="14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Щеверова</a:t>
            </a:r>
            <a:r>
              <a:rPr lang="ru-RU" sz="1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5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7" descr="http://www.drscottlittle.com/wp-content/uploads/2015/07/bigstock-D-Small-People-Diet-82358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138238"/>
            <a:ext cx="2819400" cy="313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10</a:t>
            </a:fld>
            <a:endParaRPr lang="ru-RU" dirty="0"/>
          </a:p>
        </p:txBody>
      </p:sp>
      <p:pic>
        <p:nvPicPr>
          <p:cNvPr id="4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39379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>
          <a:xfrm>
            <a:off x="2305257" y="165470"/>
            <a:ext cx="7131249" cy="7667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питания в ГБОУ Школа № 1370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7366625"/>
              </p:ext>
            </p:extLst>
          </p:nvPr>
        </p:nvGraphicFramePr>
        <p:xfrm>
          <a:off x="3646934" y="1412776"/>
          <a:ext cx="6432550" cy="1139825"/>
        </p:xfrm>
        <a:graphic>
          <a:graphicData uri="http://schemas.openxmlformats.org/drawingml/2006/table">
            <a:tbl>
              <a:tblPr/>
              <a:tblGrid>
                <a:gridCol w="4163762"/>
                <a:gridCol w="2268788"/>
              </a:tblGrid>
              <a:tr h="396461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01.01.2018г.</a:t>
                      </a:r>
                    </a:p>
                  </a:txBody>
                  <a:tcPr marL="91433" marR="91433" marT="45745" marB="4574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1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бюджета г. Москвы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1 214 человек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 родительские средства</a:t>
                      </a:r>
                    </a:p>
                  </a:txBody>
                  <a:tcPr marL="68574" marR="6857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 человек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007597"/>
              </p:ext>
            </p:extLst>
          </p:nvPr>
        </p:nvGraphicFramePr>
        <p:xfrm>
          <a:off x="2134766" y="3068637"/>
          <a:ext cx="6475412" cy="1201738"/>
        </p:xfrm>
        <a:graphic>
          <a:graphicData uri="http://schemas.openxmlformats.org/drawingml/2006/table">
            <a:tbl>
              <a:tblPr firstRow="1" bandRow="1"/>
              <a:tblGrid>
                <a:gridCol w="3237706"/>
                <a:gridCol w="3237706"/>
              </a:tblGrid>
              <a:tr h="46036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01.01.2019г.</a:t>
                      </a:r>
                      <a:endParaRPr lang="ru-RU" sz="1800" dirty="0"/>
                    </a:p>
                  </a:txBody>
                  <a:tcPr marL="91443" marR="91443" marT="45701" marB="45701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счет бюджета г. Москвы </a:t>
                      </a:r>
                    </a:p>
                  </a:txBody>
                  <a:tcPr marL="68582" marR="68582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1 256 человек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 родительские  средства</a:t>
                      </a:r>
                    </a:p>
                  </a:txBody>
                  <a:tcPr marL="68582" marR="68582" marT="0" marB="0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207 человек</a:t>
                      </a:r>
                    </a:p>
                  </a:txBody>
                  <a:tcPr marL="68580" marR="68580" marT="9525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5" descr="http://biznes-kartinki.my1.ru/_ph/12/9293299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3" y="2970213"/>
            <a:ext cx="3887787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63868"/>
              </p:ext>
            </p:extLst>
          </p:nvPr>
        </p:nvGraphicFramePr>
        <p:xfrm>
          <a:off x="982638" y="4940127"/>
          <a:ext cx="6477000" cy="1202055"/>
        </p:xfrm>
        <a:graphic>
          <a:graphicData uri="http://schemas.openxmlformats.org/drawingml/2006/table">
            <a:tbl>
              <a:tblPr firstRow="1" bandRow="1"/>
              <a:tblGrid>
                <a:gridCol w="3238500"/>
                <a:gridCol w="3238500"/>
              </a:tblGrid>
              <a:tr h="460375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01.01.2020г.</a:t>
                      </a:r>
                      <a:endParaRPr lang="ru-RU" sz="20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счет бюджета г. Москвы 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1 296 человек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За родительские  средства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240 человек</a:t>
                      </a: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46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4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39379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2566814" y="139379"/>
            <a:ext cx="6468517" cy="7667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комплексной безопасности 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Школа № 1370</a:t>
            </a: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453280"/>
              </p:ext>
            </p:extLst>
          </p:nvPr>
        </p:nvGraphicFramePr>
        <p:xfrm>
          <a:off x="1904065" y="1238509"/>
          <a:ext cx="7259821" cy="2225676"/>
        </p:xfrm>
        <a:graphic>
          <a:graphicData uri="http://schemas.openxmlformats.org/drawingml/2006/table">
            <a:tbl>
              <a:tblPr firstRow="1" bandRow="1"/>
              <a:tblGrid>
                <a:gridCol w="5269910"/>
                <a:gridCol w="1989911"/>
              </a:tblGrid>
              <a:tr h="37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камер внутреннего  наблюдения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151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камер внешнего наблюдения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8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домофонов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Система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«Проход и питание»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1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постов охраны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47" marR="91447" marT="45733" marB="45733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6" name="TextBox 10"/>
          <p:cNvSpPr txBox="1">
            <a:spLocks noChangeArrowheads="1"/>
          </p:cNvSpPr>
          <p:nvPr/>
        </p:nvSpPr>
        <p:spPr bwMode="auto">
          <a:xfrm>
            <a:off x="2854846" y="3620036"/>
            <a:ext cx="630904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здания ГБОУ Школа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№ 1370 оборудованы:</a:t>
            </a:r>
          </a:p>
          <a:p>
            <a:pPr>
              <a:buFont typeface="Arial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автоматической пожарной сигнализацией;</a:t>
            </a:r>
          </a:p>
          <a:p>
            <a:pPr>
              <a:buFont typeface="Arial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кнопкой экстренного вызова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полиции;</a:t>
            </a:r>
          </a:p>
          <a:p>
            <a:pPr>
              <a:buFont typeface="Arial" charset="0"/>
              <a:buChar char="•"/>
            </a:pP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арочными и ручными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металлодетекторами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94391" y="5068549"/>
            <a:ext cx="1172983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/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Пропуск посетителей в здания образовательной организации посторонних лиц и въезд транспорта осуществляется в соответствии с Положением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об организации пропускного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altLang="ru-RU" sz="2000" dirty="0" err="1" smtClean="0">
                <a:latin typeface="Times New Roman" pitchFamily="18" charset="0"/>
                <a:cs typeface="Times New Roman" pitchFamily="18" charset="0"/>
              </a:rPr>
              <a:t>внутриобъектового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 режимов на объектах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Государственного бюджетного общеобразовательного учреждения города Москвы «Школа </a:t>
            </a: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№ 1370»  </a:t>
            </a:r>
            <a:endParaRPr lang="ru-RU" alt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8" descr="http://gosudar46.ru/images/3/propusknoj-rezhim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84"/>
          <a:stretch/>
        </p:blipFill>
        <p:spPr bwMode="auto">
          <a:xfrm>
            <a:off x="247037" y="3510385"/>
            <a:ext cx="2160240" cy="154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user\Desktop\Охран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3558" y="1103503"/>
            <a:ext cx="2899408" cy="3865353"/>
          </a:xfrm>
          <a:prstGeom prst="rect">
            <a:avLst/>
          </a:prstGeom>
          <a:solidFill>
            <a:srgbClr val="FFFFFF"/>
          </a:solidFill>
          <a:ln w="25400" cap="flat" cmpd="sng" algn="ctr">
            <a:noFill/>
            <a:prstDash val="solid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6" descr="https://infoteh-msk.ru/upload/shop_1/2/1/8/item_21864/item_2186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57" y="1268760"/>
            <a:ext cx="1584176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9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4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39379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Заголовок 8"/>
          <p:cNvSpPr txBox="1">
            <a:spLocks/>
          </p:cNvSpPr>
          <p:nvPr/>
        </p:nvSpPr>
        <p:spPr>
          <a:xfrm>
            <a:off x="2566814" y="139379"/>
            <a:ext cx="6468517" cy="76676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Обеспечение комплексной безопасности 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Школа № 1370</a:t>
            </a:r>
          </a:p>
        </p:txBody>
      </p:sp>
      <p:sp>
        <p:nvSpPr>
          <p:cNvPr id="9" name="Скругленный прямоугольник 15"/>
          <p:cNvSpPr>
            <a:spLocks noChangeArrowheads="1"/>
          </p:cNvSpPr>
          <p:nvPr/>
        </p:nvSpPr>
        <p:spPr bwMode="auto">
          <a:xfrm>
            <a:off x="118542" y="980728"/>
            <a:ext cx="11809311" cy="1080120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пожарная сигнализация  подключена к системе «Стрелец мониторинг» (выезд пожарной охраны при автоматическом поступлении сигнала)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46" t="11178" b="2908"/>
          <a:stretch/>
        </p:blipFill>
        <p:spPr bwMode="auto">
          <a:xfrm>
            <a:off x="1270670" y="2061251"/>
            <a:ext cx="4296950" cy="3386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7" descr="C:\Users\user\Desktop\Стражник.jpg"/>
          <p:cNvPicPr>
            <a:picLocks noChangeAspect="1" noChangeArrowheads="1"/>
          </p:cNvPicPr>
          <p:nvPr/>
        </p:nvPicPr>
        <p:blipFill rotWithShape="1">
          <a:blip r:embed="rId5" cstate="print"/>
          <a:srcRect t="19733"/>
          <a:stretch/>
        </p:blipFill>
        <p:spPr bwMode="auto">
          <a:xfrm>
            <a:off x="5482511" y="2061251"/>
            <a:ext cx="2563779" cy="338684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Скругленный прямоугольник 15"/>
          <p:cNvSpPr>
            <a:spLocks noChangeArrowheads="1"/>
          </p:cNvSpPr>
          <p:nvPr/>
        </p:nvSpPr>
        <p:spPr bwMode="auto">
          <a:xfrm>
            <a:off x="8163313" y="2132856"/>
            <a:ext cx="3816424" cy="3456384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accent2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accent2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accent2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электрощитовых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автономными системами пожаротушения («</a:t>
            </a:r>
            <a:r>
              <a:rPr kumimoji="0" lang="ru-RU" altLang="ru-RU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ПироСтикер</a:t>
            </a: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», «Стражник»)</a:t>
            </a:r>
            <a:endParaRPr kumimoji="0" lang="ru-RU" altLang="ru-RU" sz="28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528" y="5733256"/>
            <a:ext cx="11131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Модернизация систем автоматической пожарной сигнализации и системы оповещения и управления эвакуацией по адресам: Алтуфьевское шоссе, </a:t>
            </a:r>
            <a:r>
              <a:rPr lang="ru-RU" dirty="0" smtClean="0"/>
              <a:t>д.56Б, </a:t>
            </a:r>
            <a:r>
              <a:rPr lang="ru-RU" dirty="0"/>
              <a:t>Алтуфьевское шоссе, </a:t>
            </a:r>
            <a:r>
              <a:rPr lang="ru-RU" dirty="0" smtClean="0"/>
              <a:t>д.64Б</a:t>
            </a:r>
            <a:endParaRPr lang="ru-RU" dirty="0"/>
          </a:p>
        </p:txBody>
      </p:sp>
      <p:pic>
        <p:nvPicPr>
          <p:cNvPr id="10" name="Picture 2" descr="C:\Users\user\Desktop\Стрелец.jpg"/>
          <p:cNvPicPr>
            <a:picLocks noChangeAspect="1" noChangeArrowheads="1"/>
          </p:cNvPicPr>
          <p:nvPr/>
        </p:nvPicPr>
        <p:blipFill rotWithShape="1">
          <a:blip r:embed="rId6" cstate="print"/>
          <a:srcRect t="8310" b="10257"/>
          <a:stretch/>
        </p:blipFill>
        <p:spPr bwMode="auto">
          <a:xfrm>
            <a:off x="190550" y="2061251"/>
            <a:ext cx="2736304" cy="3386841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65542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88640"/>
            <a:ext cx="981075" cy="6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9542" y="186800"/>
            <a:ext cx="26035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494806" y="116408"/>
            <a:ext cx="770731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none" spc="0">
                <a:solidFill>
                  <a:srgbClr val="00A6E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Отчет о результатах </a:t>
            </a:r>
            <a:r>
              <a:rPr lang="ru-RU" altLang="ru-RU" sz="2400" b="1" dirty="0" err="1" smtClean="0">
                <a:solidFill>
                  <a:srgbClr val="F2F2F2"/>
                </a:solidFill>
                <a:latin typeface="Times New Roman" pitchFamily="18" charset="0"/>
                <a:cs typeface="Times New Roman" pitchFamily="18" charset="0"/>
              </a:rPr>
              <a:t>самообследования</a:t>
            </a:r>
            <a:endParaRPr lang="ru-RU" alt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21" t="12561" r="22637" b="17432"/>
          <a:stretch/>
        </p:blipFill>
        <p:spPr bwMode="auto">
          <a:xfrm>
            <a:off x="4477367" y="1052736"/>
            <a:ext cx="7718717" cy="5356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4566" y="2564904"/>
            <a:ext cx="47525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https://sch1370sv.mskobr.ru/info_edu/all_docs/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0" t="47013" r="35987" b="42265"/>
          <a:stretch/>
        </p:blipFill>
        <p:spPr bwMode="auto">
          <a:xfrm>
            <a:off x="485518" y="3068960"/>
            <a:ext cx="4610486" cy="93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7805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1630710" y="144291"/>
            <a:ext cx="5184576" cy="5484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2400" b="1" kern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35049" y="249216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44291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2"/>
          <p:cNvSpPr txBox="1">
            <a:spLocks/>
          </p:cNvSpPr>
          <p:nvPr/>
        </p:nvSpPr>
        <p:spPr bwMode="auto">
          <a:xfrm>
            <a:off x="2494807" y="139458"/>
            <a:ext cx="6740242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none" spc="0">
                <a:solidFill>
                  <a:srgbClr val="00A6E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Правоустанавливающие документы 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образовательной организации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58" y="1268760"/>
            <a:ext cx="3960440" cy="558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81" t="8809" r="29903" b="30305"/>
          <a:stretch/>
        </p:blipFill>
        <p:spPr bwMode="auto">
          <a:xfrm>
            <a:off x="5447134" y="1263567"/>
            <a:ext cx="6598062" cy="554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0710" y="144291"/>
            <a:ext cx="5616624" cy="54840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70688" tIns="97536" rIns="170688" bIns="97536" numCol="1" spcCol="1270" anchor="ctr" anchorCtr="0">
            <a:noAutofit/>
          </a:bodyPr>
          <a:lstStyle/>
          <a:p>
            <a:pPr lvl="0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2400" b="1" kern="1200" dirty="0" smtClean="0"/>
              <a:t>:</a:t>
            </a:r>
            <a:endParaRPr lang="ru-RU" sz="2400" b="1" kern="1200" dirty="0"/>
          </a:p>
        </p:txBody>
      </p:sp>
      <p:sp>
        <p:nvSpPr>
          <p:cNvPr id="33" name="Прямоугольник 32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44291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8"/>
          <p:cNvSpPr txBox="1">
            <a:spLocks/>
          </p:cNvSpPr>
          <p:nvPr/>
        </p:nvSpPr>
        <p:spPr bwMode="auto">
          <a:xfrm>
            <a:off x="2278782" y="144291"/>
            <a:ext cx="7203257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none" spc="0">
                <a:solidFill>
                  <a:srgbClr val="00A6E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Адреса размещения образовательной организации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623358"/>
              </p:ext>
            </p:extLst>
          </p:nvPr>
        </p:nvGraphicFramePr>
        <p:xfrm>
          <a:off x="2638822" y="1484784"/>
          <a:ext cx="6591873" cy="4673758"/>
        </p:xfrm>
        <a:graphic>
          <a:graphicData uri="http://schemas.openxmlformats.org/drawingml/2006/table">
            <a:tbl>
              <a:tblPr firstRow="1" bandRow="1"/>
              <a:tblGrid>
                <a:gridCol w="2190204"/>
                <a:gridCol w="1063205"/>
                <a:gridCol w="1233317"/>
                <a:gridCol w="1052574"/>
                <a:gridCol w="1052573"/>
              </a:tblGrid>
              <a:tr h="7360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Адрес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Год постройки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Тип здания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Этажность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Площадь здания, кв.м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56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Костромская, д.14,к.1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1978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65-426/1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6 042,7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56078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Костромская, д.14Г,стр.1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1987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65-426/1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6 324,9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Алтуфьевское ш., д.60Б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1981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65-426/1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6 024,1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5911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Бибиревская, д.5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1985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</a:t>
                      </a:r>
                      <a:r>
                        <a:rPr lang="ru-RU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-76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8 926,2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ул. Костромская, д. 8А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1978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VI-44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2 918,2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Алтуфьевское ш., д.60Г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1988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VI-52 </a:t>
                      </a: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B3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3 708,7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Алтуфьевское ш., д.56Б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1984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VI-44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2 847,2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Алтуфьевское ш., д.64Б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1980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VI-44</a:t>
                      </a:r>
                      <a:endParaRPr lang="ru-RU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2 855,4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80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по ОО: 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39 647,4</a:t>
                      </a:r>
                    </a:p>
                  </a:txBody>
                  <a:tcPr marL="68577" marR="68577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7534" y="4211163"/>
            <a:ext cx="3142879" cy="2341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263558" y="26064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44291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7"/>
          <p:cNvSpPr txBox="1">
            <a:spLocks/>
          </p:cNvSpPr>
          <p:nvPr/>
        </p:nvSpPr>
        <p:spPr bwMode="auto">
          <a:xfrm>
            <a:off x="2566814" y="71831"/>
            <a:ext cx="662719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none" spc="0">
                <a:solidFill>
                  <a:srgbClr val="00A6E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Контингент ГБОУ Школа № 1370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30107"/>
              </p:ext>
            </p:extLst>
          </p:nvPr>
        </p:nvGraphicFramePr>
        <p:xfrm>
          <a:off x="2926854" y="1844824"/>
          <a:ext cx="5538593" cy="2595565"/>
        </p:xfrm>
        <a:graphic>
          <a:graphicData uri="http://schemas.openxmlformats.org/drawingml/2006/table">
            <a:tbl>
              <a:tblPr firstRow="1" bandRow="1"/>
              <a:tblGrid>
                <a:gridCol w="4098433"/>
                <a:gridCol w="1440160"/>
              </a:tblGrid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>
                          <a:solidFill>
                            <a:srgbClr val="F2F2F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01.09.2020г.</a:t>
                      </a:r>
                      <a:endParaRPr lang="ru-RU" sz="1800" b="1" dirty="0">
                        <a:solidFill>
                          <a:srgbClr val="F2F2F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4" marB="45714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воспитанников</a:t>
                      </a:r>
                      <a:endParaRPr lang="ru-RU" sz="1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911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обучающихся </a:t>
                      </a:r>
                      <a:r>
                        <a:rPr lang="ru-RU" sz="18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1-11 </a:t>
                      </a: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классов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2451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групп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42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Количество классов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94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наполняемость групп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7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Средняя наполняемость классов 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</a:t>
                      </a:r>
                      <a:endParaRPr lang="ru-RU" sz="1800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0949" y="3429000"/>
            <a:ext cx="2449464" cy="3085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06974" y="219468"/>
            <a:ext cx="37289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Дошкольное образование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4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39379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72747"/>
              </p:ext>
            </p:extLst>
          </p:nvPr>
        </p:nvGraphicFramePr>
        <p:xfrm>
          <a:off x="1558702" y="1700808"/>
          <a:ext cx="8568954" cy="3448349"/>
        </p:xfrm>
        <a:graphic>
          <a:graphicData uri="http://schemas.openxmlformats.org/drawingml/2006/table">
            <a:tbl>
              <a:tblPr/>
              <a:tblGrid>
                <a:gridCol w="2675856"/>
                <a:gridCol w="1607994"/>
                <a:gridCol w="2142552"/>
                <a:gridCol w="2142552"/>
              </a:tblGrid>
              <a:tr h="1369021">
                <a:tc gridSpan="4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Размер платы, взимаемой с родителей (законных представителей) (родительской платы) воспитанников ГБОУ Школа № 1370, осваивающих общеобразовательную программу – образовательную программу дошкольного образования, за содержание (присмотр и уход) </a:t>
                      </a:r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B9BD5"/>
                    </a:solidFill>
                  </a:tcPr>
                </a:tc>
              </a:tr>
              <a:tr h="427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01.01.2018г.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01.01.2019г.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01.01.2020г.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7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полного дня (12 часов пребывания)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2 800 руб.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 руб.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3 000 руб.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7371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кратковременного пребывания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1 600 руб.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1 700 руб.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1 700 руб.</a:t>
                      </a:r>
                    </a:p>
                  </a:txBody>
                  <a:tcPr marT="45715" marB="45715" anchor="ctr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55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3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39379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2"/>
          <p:cNvSpPr txBox="1">
            <a:spLocks/>
          </p:cNvSpPr>
          <p:nvPr/>
        </p:nvSpPr>
        <p:spPr bwMode="auto">
          <a:xfrm>
            <a:off x="2422798" y="168359"/>
            <a:ext cx="691276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none" spc="0">
                <a:solidFill>
                  <a:srgbClr val="00A6E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Начальное, основное, среднее общее образование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0653124"/>
              </p:ext>
            </p:extLst>
          </p:nvPr>
        </p:nvGraphicFramePr>
        <p:xfrm>
          <a:off x="1360748" y="2204864"/>
          <a:ext cx="9361040" cy="2926080"/>
        </p:xfrm>
        <a:graphic>
          <a:graphicData uri="http://schemas.openxmlformats.org/drawingml/2006/table">
            <a:tbl>
              <a:tblPr firstRow="1" bandRow="1"/>
              <a:tblGrid>
                <a:gridCol w="8064896"/>
                <a:gridCol w="1296144"/>
              </a:tblGrid>
              <a:tr h="333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1437" marR="9143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dirty="0"/>
                    </a:p>
                  </a:txBody>
                  <a:tcPr marL="91437" marR="9143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33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выпускников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9-х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классов в 2019-2020 учебном году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245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33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получили аттестаты с отличием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33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выпускников </a:t>
                      </a:r>
                      <a:r>
                        <a:rPr lang="ru-RU" sz="2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11-х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классов в 2019-2020 учебном году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145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337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 получили аттестат с отличием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4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2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1437" marR="9143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896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 descr="Математическая вертикаль, ГБОУ Школа № 2120, Москва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82" y="1107749"/>
            <a:ext cx="2720416" cy="311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ГБОУ Школа №1370\Desktop\IMG-20200921-WA000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" t="32704" r="37324" b="41311"/>
          <a:stretch/>
        </p:blipFill>
        <p:spPr bwMode="auto">
          <a:xfrm>
            <a:off x="5459525" y="4083762"/>
            <a:ext cx="4001420" cy="25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7</a:t>
            </a:fld>
            <a:endParaRPr lang="ru-RU" dirty="0"/>
          </a:p>
        </p:txBody>
      </p:sp>
      <p:pic>
        <p:nvPicPr>
          <p:cNvPr id="3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39379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263;p33"/>
          <p:cNvPicPr preferRelativeResize="0">
            <a:picLocks/>
          </p:cNvPicPr>
          <p:nvPr/>
        </p:nvPicPr>
        <p:blipFill rotWithShape="1">
          <a:blip r:embed="rId6">
            <a:alphaModFix/>
          </a:blip>
          <a:srcRect b="15631"/>
          <a:stretch/>
        </p:blipFill>
        <p:spPr>
          <a:xfrm>
            <a:off x="6532112" y="1064430"/>
            <a:ext cx="3163494" cy="3010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805" y="2249486"/>
            <a:ext cx="2213844" cy="1193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615" y="2248276"/>
            <a:ext cx="1953193" cy="1143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616" y="1089469"/>
            <a:ext cx="2240954" cy="1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960" y="1064430"/>
            <a:ext cx="1970477" cy="118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14" y="3416610"/>
            <a:ext cx="3393351" cy="331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03819"/>
            <a:ext cx="2753385" cy="2753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 descr="https://bgtrk.ru/upload/iblock/30a/30a71a4e068f39ed8f8f6e5a028fa358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2662" y="4074544"/>
            <a:ext cx="3327336" cy="2602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Заголовок 2"/>
          <p:cNvSpPr txBox="1">
            <a:spLocks/>
          </p:cNvSpPr>
          <p:nvPr/>
        </p:nvSpPr>
        <p:spPr bwMode="auto">
          <a:xfrm>
            <a:off x="2422798" y="168359"/>
            <a:ext cx="6912768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none" spc="0">
                <a:solidFill>
                  <a:srgbClr val="00A6E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998" y="5096704"/>
            <a:ext cx="1948681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/>
          <p:nvPr/>
        </p:nvPicPr>
        <p:blipFill rotWithShape="1">
          <a:blip r:embed="rId15"/>
          <a:srcRect l="19434" t="7226" r="56891" b="82051"/>
          <a:stretch/>
        </p:blipFill>
        <p:spPr bwMode="auto">
          <a:xfrm>
            <a:off x="2719805" y="5111886"/>
            <a:ext cx="3240360" cy="10081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Google Shape;285;p36"/>
          <p:cNvSpPr txBox="1">
            <a:spLocks/>
          </p:cNvSpPr>
          <p:nvPr/>
        </p:nvSpPr>
        <p:spPr>
          <a:xfrm>
            <a:off x="2753384" y="3567694"/>
            <a:ext cx="4339237" cy="751437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F3864"/>
              </a:buClr>
              <a:buSzPts val="4800"/>
              <a:buFont typeface="Arimo"/>
              <a:buNone/>
            </a:pPr>
            <a:r>
              <a:rPr lang="ru-RU" sz="2400" b="1" kern="0" dirty="0" smtClean="0">
                <a:solidFill>
                  <a:srgbClr val="1F386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Профильное образование</a:t>
            </a:r>
            <a:endParaRPr lang="ru-RU" sz="2400" b="1" kern="0" dirty="0">
              <a:solidFill>
                <a:srgbClr val="1F3864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sp>
        <p:nvSpPr>
          <p:cNvPr id="13" name="Google Shape;278;p35"/>
          <p:cNvSpPr txBox="1">
            <a:spLocks/>
          </p:cNvSpPr>
          <p:nvPr/>
        </p:nvSpPr>
        <p:spPr>
          <a:xfrm>
            <a:off x="2854177" y="2881925"/>
            <a:ext cx="3699821" cy="636828"/>
          </a:xfrm>
          <a:prstGeom prst="rect">
            <a:avLst/>
          </a:prstGeom>
          <a:solidFill>
            <a:srgbClr val="EDEDED"/>
          </a:solidFill>
          <a:ln w="28575" cap="flat" cmpd="sng">
            <a:solidFill>
              <a:srgbClr val="8DA9D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Clr>
                <a:srgbClr val="1F3864"/>
              </a:buClr>
              <a:buFont typeface="Arimo"/>
              <a:buNone/>
            </a:pPr>
            <a:r>
              <a:rPr lang="ru-RU" sz="2400" b="1" kern="0" dirty="0" err="1" smtClean="0">
                <a:solidFill>
                  <a:srgbClr val="1F386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Предпрофильные</a:t>
            </a:r>
            <a:r>
              <a:rPr lang="ru-RU" sz="2400" b="1" kern="0" dirty="0" smtClean="0">
                <a:solidFill>
                  <a:srgbClr val="1F3864"/>
                </a:solidFill>
                <a:latin typeface="Times New Roman" panose="02020603050405020304" pitchFamily="18" charset="0"/>
                <a:ea typeface="Arimo"/>
                <a:cs typeface="Times New Roman" panose="02020603050405020304" pitchFamily="18" charset="0"/>
                <a:sym typeface="Arimo"/>
              </a:rPr>
              <a:t> классы</a:t>
            </a:r>
            <a:endParaRPr lang="ru-RU" sz="2400" b="1" kern="0" dirty="0">
              <a:solidFill>
                <a:srgbClr val="1F3864"/>
              </a:solidFill>
              <a:latin typeface="Times New Roman" panose="02020603050405020304" pitchFamily="18" charset="0"/>
              <a:ea typeface="Arimo"/>
              <a:cs typeface="Times New Roman" panose="02020603050405020304" pitchFamily="18" charset="0"/>
              <a:sym typeface="Arimo"/>
            </a:endParaRPr>
          </a:p>
        </p:txBody>
      </p:sp>
      <p:pic>
        <p:nvPicPr>
          <p:cNvPr id="1026" name="Picture 2" descr="Московское долголетие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7" t="2761" r="8248" b="3359"/>
          <a:stretch/>
        </p:blipFill>
        <p:spPr bwMode="auto">
          <a:xfrm>
            <a:off x="10449" y="1128084"/>
            <a:ext cx="2742935" cy="3211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081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2564904"/>
            <a:ext cx="4078288" cy="412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4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39379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Заголовок 2"/>
          <p:cNvSpPr txBox="1">
            <a:spLocks/>
          </p:cNvSpPr>
          <p:nvPr/>
        </p:nvSpPr>
        <p:spPr bwMode="auto">
          <a:xfrm>
            <a:off x="2384197" y="126292"/>
            <a:ext cx="7254429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none" spc="0">
                <a:solidFill>
                  <a:srgbClr val="00A6E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Воспитательная работа в ГБОУ Школа № 1370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5534" y="1268760"/>
            <a:ext cx="115603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Значимые мероприятия, активными участниками которых стали наши обучающиеся,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родители: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«Музеи. Парки. Усадьбы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победители, призеры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детского и юношеского творчества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«Эстафета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2019» «Театральный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2019»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лауреаты, дипломанты, призеры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Всероссийский физкультурно-спортивный комплекс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«Готов к труду и обороне» (ГТО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победители, призеры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Командное Стратегическое Московское Соревнование (КОСМОС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– призеры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Всероссийские спортивные соревнования школьников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«Президентские состязания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победители, призеры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 Московская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метапредметная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олимпиада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«Не прервётся связь поколений – 2019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призеры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Городской смотр-конкурс детско-юношеского творчества на противопожарную тематику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«Огонь-друг, огонь-враг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-5" dirty="0">
                <a:latin typeface="Times New Roman"/>
                <a:ea typeface="Times New Roman"/>
              </a:rPr>
              <a:t>Четвертая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spc="-5" dirty="0">
                <a:latin typeface="Times New Roman"/>
                <a:ea typeface="Times New Roman"/>
              </a:rPr>
              <a:t>научно-техническая</a:t>
            </a:r>
            <a:r>
              <a:rPr lang="ru-RU" sz="2000" dirty="0">
                <a:latin typeface="Times New Roman"/>
                <a:ea typeface="Times New Roman"/>
              </a:rPr>
              <a:t> конференция</a:t>
            </a:r>
            <a:r>
              <a:rPr lang="ru-RU" sz="2000" spc="-15" dirty="0">
                <a:latin typeface="Times New Roman"/>
                <a:ea typeface="Times New Roman"/>
              </a:rPr>
              <a:t> </a:t>
            </a:r>
            <a:r>
              <a:rPr lang="ru-RU" sz="2000" spc="-5" dirty="0">
                <a:latin typeface="Times New Roman"/>
                <a:ea typeface="Times New Roman"/>
              </a:rPr>
              <a:t>РТУ</a:t>
            </a:r>
            <a:r>
              <a:rPr lang="ru-RU" sz="2000" dirty="0">
                <a:latin typeface="Times New Roman"/>
                <a:ea typeface="Times New Roman"/>
              </a:rPr>
              <a:t> </a:t>
            </a:r>
            <a:r>
              <a:rPr lang="ru-RU" sz="2000" spc="-5" dirty="0">
                <a:latin typeface="Times New Roman"/>
                <a:ea typeface="Times New Roman"/>
              </a:rPr>
              <a:t>МИРЭА (школьная</a:t>
            </a:r>
            <a:r>
              <a:rPr lang="ru-RU" sz="2000" spc="31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секция</a:t>
            </a:r>
            <a:r>
              <a:rPr lang="ru-RU" sz="2000" dirty="0" smtClean="0">
                <a:latin typeface="Times New Roman"/>
                <a:ea typeface="Times New Roman"/>
              </a:rPr>
              <a:t>) – финалисты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spc="-5" dirty="0">
                <a:latin typeface="Times New Roman"/>
                <a:ea typeface="Times New Roman"/>
              </a:rPr>
              <a:t>Московский</a:t>
            </a:r>
            <a:r>
              <a:rPr lang="ru-RU" sz="2000" spc="5" dirty="0">
                <a:latin typeface="Times New Roman"/>
                <a:ea typeface="Times New Roman"/>
              </a:rPr>
              <a:t> </a:t>
            </a:r>
            <a:r>
              <a:rPr lang="ru-RU" sz="2000" spc="-5" dirty="0">
                <a:latin typeface="Times New Roman"/>
                <a:ea typeface="Times New Roman"/>
              </a:rPr>
              <a:t>городской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spc="-5" dirty="0">
                <a:latin typeface="Times New Roman"/>
                <a:ea typeface="Times New Roman"/>
              </a:rPr>
              <a:t>открытый</a:t>
            </a:r>
            <a:r>
              <a:rPr lang="ru-RU" sz="2000" spc="-10" dirty="0">
                <a:latin typeface="Times New Roman"/>
                <a:ea typeface="Times New Roman"/>
              </a:rPr>
              <a:t> </a:t>
            </a:r>
            <a:r>
              <a:rPr lang="ru-RU" sz="2000" spc="-5" dirty="0">
                <a:latin typeface="Times New Roman"/>
                <a:ea typeface="Times New Roman"/>
              </a:rPr>
              <a:t>конкурс </a:t>
            </a:r>
            <a:r>
              <a:rPr lang="ru-RU" sz="2000" dirty="0">
                <a:latin typeface="Times New Roman"/>
                <a:ea typeface="Times New Roman"/>
              </a:rPr>
              <a:t>по изобразительному</a:t>
            </a:r>
            <a:r>
              <a:rPr lang="ru-RU" sz="2000" spc="-40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и</a:t>
            </a:r>
            <a:r>
              <a:rPr lang="ru-RU" sz="2000" spc="270" dirty="0">
                <a:latin typeface="Times New Roman"/>
                <a:ea typeface="Times New Roman"/>
              </a:rPr>
              <a:t> </a:t>
            </a:r>
            <a:r>
              <a:rPr lang="ru-RU" sz="2000" spc="-5" dirty="0">
                <a:latin typeface="Times New Roman"/>
                <a:ea typeface="Times New Roman"/>
              </a:rPr>
              <a:t>декоративно-прикладному</a:t>
            </a:r>
            <a:r>
              <a:rPr lang="ru-RU" sz="2000" spc="-25" dirty="0">
                <a:latin typeface="Times New Roman"/>
                <a:ea typeface="Times New Roman"/>
              </a:rPr>
              <a:t> </a:t>
            </a:r>
            <a:r>
              <a:rPr lang="ru-RU" sz="2000" dirty="0">
                <a:latin typeface="Times New Roman"/>
                <a:ea typeface="Times New Roman"/>
              </a:rPr>
              <a:t>творчеству </a:t>
            </a:r>
            <a:r>
              <a:rPr lang="ru-RU" sz="2000" b="1" spc="-10" dirty="0">
                <a:latin typeface="Times New Roman"/>
                <a:ea typeface="Times New Roman"/>
              </a:rPr>
              <a:t>«Нет</a:t>
            </a:r>
            <a:r>
              <a:rPr lang="ru-RU" sz="2000" b="1" dirty="0">
                <a:latin typeface="Times New Roman"/>
                <a:ea typeface="Times New Roman"/>
              </a:rPr>
              <a:t> </a:t>
            </a:r>
            <a:r>
              <a:rPr lang="ru-RU" sz="2000" b="1" spc="-5" dirty="0">
                <a:latin typeface="Times New Roman"/>
                <a:ea typeface="Times New Roman"/>
              </a:rPr>
              <a:t>краше </a:t>
            </a:r>
            <a:r>
              <a:rPr lang="ru-RU" sz="2000" b="1" dirty="0">
                <a:latin typeface="Times New Roman"/>
                <a:ea typeface="Times New Roman"/>
              </a:rPr>
              <a:t>Родины</a:t>
            </a:r>
            <a:r>
              <a:rPr lang="ru-RU" sz="2000" b="1" spc="-5" dirty="0">
                <a:latin typeface="Times New Roman"/>
                <a:ea typeface="Times New Roman"/>
              </a:rPr>
              <a:t> </a:t>
            </a:r>
            <a:r>
              <a:rPr lang="ru-RU" sz="2000" b="1" dirty="0">
                <a:latin typeface="Times New Roman"/>
                <a:ea typeface="Times New Roman"/>
              </a:rPr>
              <a:t>нашей</a:t>
            </a:r>
            <a:r>
              <a:rPr lang="ru-RU" sz="2000" b="1" dirty="0" smtClean="0">
                <a:latin typeface="Times New Roman"/>
                <a:ea typeface="Times New Roman"/>
              </a:rPr>
              <a:t>!» </a:t>
            </a:r>
            <a:r>
              <a:rPr lang="ru-RU" sz="2000" dirty="0" smtClean="0">
                <a:latin typeface="Times New Roman"/>
                <a:ea typeface="Times New Roman"/>
              </a:rPr>
              <a:t>- призеры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08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BBA8FC-3A6C-495D-94D6-E0AEF9F1D016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3" name="Заголовок 2"/>
          <p:cNvSpPr txBox="1">
            <a:spLocks/>
          </p:cNvSpPr>
          <p:nvPr/>
        </p:nvSpPr>
        <p:spPr bwMode="auto">
          <a:xfrm>
            <a:off x="2566814" y="139379"/>
            <a:ext cx="6750373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400" kern="1200" cap="none" spc="0">
                <a:solidFill>
                  <a:srgbClr val="00A6EB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/>
              </a:defRPr>
            </a:lvl9pPr>
          </a:lstStyle>
          <a:p>
            <a:pPr algn="ctr"/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Дополнительное образование </a:t>
            </a:r>
            <a:b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ГБОУ Школа № 1370</a:t>
            </a:r>
          </a:p>
        </p:txBody>
      </p:sp>
      <p:pic>
        <p:nvPicPr>
          <p:cNvPr id="4" name="Picture 2" descr="G:\Все с рабочего стола\2016-2017 учебный год\Эмблема\лого 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686" y="139379"/>
            <a:ext cx="978759" cy="62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415958" y="241478"/>
            <a:ext cx="2563779" cy="33855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wrap="none">
            <a:spAutoFit/>
          </a:bodyPr>
          <a:lstStyle/>
          <a:p>
            <a:r>
              <a:rPr 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sch1370sv.mskobr.ru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444310"/>
              </p:ext>
            </p:extLst>
          </p:nvPr>
        </p:nvGraphicFramePr>
        <p:xfrm>
          <a:off x="1989138" y="1135063"/>
          <a:ext cx="8127999" cy="2697163"/>
        </p:xfrm>
        <a:graphic>
          <a:graphicData uri="http://schemas.openxmlformats.org/drawingml/2006/table">
            <a:tbl>
              <a:tblPr firstRow="1" bandRow="1"/>
              <a:tblGrid>
                <a:gridCol w="2709333"/>
                <a:gridCol w="2709333"/>
                <a:gridCol w="2709333"/>
              </a:tblGrid>
              <a:tr h="39634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часов по учебному плану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/>
                    </a:solidFill>
                  </a:tcPr>
                </a:tc>
              </a:tr>
              <a:tr h="3963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01.01.2018г.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01.01.2019г.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01.01.2020г.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69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 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496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541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9634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групп ДО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293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  <a:tr h="396344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2000" b="1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Охват обучающихся дополнительным</a:t>
                      </a:r>
                      <a:r>
                        <a:rPr lang="ru-RU" sz="2000" b="1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образованием</a:t>
                      </a:r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20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32" marB="4573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40000"/>
                      </a:srgbClr>
                    </a:solidFill>
                  </a:tcPr>
                </a:tc>
              </a:tr>
              <a:tr h="37093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3045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4395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5010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7" name="Picture 4" descr="http://dongten.net/wp-noidung/uploads/2015/11/sua-sai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390" y="4452245"/>
            <a:ext cx="4440610" cy="240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808038" y="3932238"/>
            <a:ext cx="110045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Направленности, представленные в дополнительном </a:t>
            </a: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образовании: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Художественная (вокальное, танцевальное, театральное и литературное творчество, декоративно-прикладное искусство)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Физкультурно-спортивная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Техническая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Естественно-научная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Социально-педагогическая – наиболее востребованная по численности направленность ДО</a:t>
            </a:r>
            <a:endParaRPr lang="ru-RU" altLang="ru-RU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ru-RU" alt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Туристско-краеведческая</a:t>
            </a:r>
          </a:p>
        </p:txBody>
      </p:sp>
    </p:spTree>
    <p:extLst>
      <p:ext uri="{BB962C8B-B14F-4D97-AF65-F5344CB8AC3E}">
        <p14:creationId xmlns:p14="http://schemas.microsoft.com/office/powerpoint/2010/main" val="18353580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4351</TotalTime>
  <Words>733</Words>
  <Application>Microsoft Office PowerPoint</Application>
  <PresentationFormat>Произвольный</PresentationFormat>
  <Paragraphs>196</Paragraphs>
  <Slides>13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Katya</dc:creator>
  <cp:lastModifiedBy>ГБОУ Школа №1370</cp:lastModifiedBy>
  <cp:revision>244</cp:revision>
  <cp:lastPrinted>2020-06-15T08:26:35Z</cp:lastPrinted>
  <dcterms:created xsi:type="dcterms:W3CDTF">2018-09-13T11:02:01Z</dcterms:created>
  <dcterms:modified xsi:type="dcterms:W3CDTF">2020-09-22T11:56:52Z</dcterms:modified>
</cp:coreProperties>
</file>