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30"/>
  </p:notesMasterIdLst>
  <p:sldIdLst>
    <p:sldId id="267" r:id="rId2"/>
    <p:sldId id="276" r:id="rId3"/>
    <p:sldId id="290" r:id="rId4"/>
    <p:sldId id="283" r:id="rId5"/>
    <p:sldId id="291" r:id="rId6"/>
    <p:sldId id="316" r:id="rId7"/>
    <p:sldId id="292" r:id="rId8"/>
    <p:sldId id="294" r:id="rId9"/>
    <p:sldId id="293" r:id="rId10"/>
    <p:sldId id="295" r:id="rId11"/>
    <p:sldId id="297" r:id="rId12"/>
    <p:sldId id="298" r:id="rId13"/>
    <p:sldId id="307" r:id="rId14"/>
    <p:sldId id="306" r:id="rId15"/>
    <p:sldId id="299" r:id="rId16"/>
    <p:sldId id="312" r:id="rId17"/>
    <p:sldId id="313" r:id="rId18"/>
    <p:sldId id="314" r:id="rId19"/>
    <p:sldId id="315" r:id="rId20"/>
    <p:sldId id="317" r:id="rId21"/>
    <p:sldId id="318" r:id="rId22"/>
    <p:sldId id="300" r:id="rId23"/>
    <p:sldId id="296" r:id="rId24"/>
    <p:sldId id="301" r:id="rId25"/>
    <p:sldId id="302" r:id="rId26"/>
    <p:sldId id="303" r:id="rId27"/>
    <p:sldId id="304" r:id="rId28"/>
    <p:sldId id="308" r:id="rId29"/>
  </p:sldIdLst>
  <p:sldSz cx="12190413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E50"/>
    <a:srgbClr val="0B2577"/>
    <a:srgbClr val="FFFF97"/>
    <a:srgbClr val="FFFFB3"/>
    <a:srgbClr val="FFFFC9"/>
    <a:srgbClr val="FFFFCC"/>
    <a:srgbClr val="F9E883"/>
    <a:srgbClr val="FFFF99"/>
    <a:srgbClr val="F2F2F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Участники диагностики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67-41A7-81C3-9F3E82C1FB8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Участники диагностики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E67-41A7-81C3-9F3E82C1FB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72588160"/>
        <c:axId val="272610432"/>
      </c:barChart>
      <c:catAx>
        <c:axId val="272588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72610432"/>
        <c:crosses val="autoZero"/>
        <c:auto val="1"/>
        <c:lblAlgn val="ctr"/>
        <c:lblOffset val="100"/>
        <c:noMultiLvlLbl val="0"/>
      </c:catAx>
      <c:valAx>
        <c:axId val="272610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7258816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Высокий (от 89%)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Математика</c:v>
                </c:pt>
                <c:pt idx="1">
                  <c:v>Русский язык</c:v>
                </c:pt>
                <c:pt idx="2">
                  <c:v>Чтение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4</c:v>
                </c:pt>
                <c:pt idx="1">
                  <c:v>9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DD-4874-8821-97F86B87FB0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Повышенный (от 69%)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Математика</c:v>
                </c:pt>
                <c:pt idx="1">
                  <c:v>Русский язык</c:v>
                </c:pt>
                <c:pt idx="2">
                  <c:v>Чтение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20</c:v>
                </c:pt>
                <c:pt idx="1">
                  <c:v>15</c:v>
                </c:pt>
                <c:pt idx="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DD-4874-8821-97F86B87FB0C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Базовый (от 54%)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Математика</c:v>
                </c:pt>
                <c:pt idx="1">
                  <c:v>Русский язык</c:v>
                </c:pt>
                <c:pt idx="2">
                  <c:v>Чтение</c:v>
                </c:pt>
              </c:strCache>
            </c:str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0DD-4874-8821-97F86B87FB0C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Пониженный (от 34%)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Математика</c:v>
                </c:pt>
                <c:pt idx="1">
                  <c:v>Русский язык</c:v>
                </c:pt>
                <c:pt idx="2">
                  <c:v>Чтение</c:v>
                </c:pt>
              </c:strCache>
            </c:strRef>
          </c:cat>
          <c:val>
            <c:numRef>
              <c:f>Лист1!$B$5:$D$5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0DD-4874-8821-97F86B87FB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79646208"/>
        <c:axId val="279647744"/>
      </c:barChart>
      <c:catAx>
        <c:axId val="2796462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79647744"/>
        <c:crosses val="autoZero"/>
        <c:auto val="1"/>
        <c:lblAlgn val="ctr"/>
        <c:lblOffset val="100"/>
        <c:noMultiLvlLbl val="0"/>
      </c:catAx>
      <c:valAx>
        <c:axId val="279647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7964620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D07EA-D378-4DC9-8004-AD36CFE0B2E3}" type="datetimeFigureOut">
              <a:rPr lang="ru-RU" smtClean="0"/>
              <a:pPr/>
              <a:t>29.06.2019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1997E-89C5-4560-8566-AC3DE425F4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532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997E-89C5-4560-8566-AC3DE425F4D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484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997E-89C5-4560-8566-AC3DE425F4D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205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997E-89C5-4560-8566-AC3DE425F4D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205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997E-89C5-4560-8566-AC3DE425F4D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74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997E-89C5-4560-8566-AC3DE425F4D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073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997E-89C5-4560-8566-AC3DE425F4D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073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1997E-89C5-4560-8566-AC3DE425F4D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07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F321B-DEF7-453F-AEFE-12A45DBB2967}" type="datetime1">
              <a:rPr lang="ru-RU" smtClean="0"/>
              <a:pPr/>
              <a:t>29.06.2019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04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BD9EC-9055-4A39-BD4C-5E6198D66AEE}" type="datetime1">
              <a:rPr lang="ru-RU" smtClean="0"/>
              <a:pPr/>
              <a:t>29.06.2019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2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D0E3-2B6A-439D-9F6D-D6CF1B1B6CB6}" type="datetime1">
              <a:rPr lang="ru-RU" smtClean="0"/>
              <a:pPr/>
              <a:t>29.06.2019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427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91431-B0F2-4201-8EF6-3AAC5B54A4B1}" type="datetime1">
              <a:rPr lang="ru-RU" smtClean="0"/>
              <a:pPr/>
              <a:t>29.06.2019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335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46E-88D3-4175-8961-A14F8954CA42}" type="datetime1">
              <a:rPr lang="ru-RU" smtClean="0"/>
              <a:pPr/>
              <a:t>29.06.2019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786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10BC-679D-4C72-8A34-A46E36EA8F49}" type="datetimeFigureOut">
              <a:rPr lang="ru-RU"/>
              <a:pPr>
                <a:defRPr/>
              </a:pPr>
              <a:t>29.06.2019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EF402-E9DC-4FF9-9151-D09399D546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04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6A6F-66DC-4C4F-93D2-DEDB128E9C7B}" type="datetime1">
              <a:rPr lang="ru-RU" smtClean="0"/>
              <a:pPr/>
              <a:t>29.06.2019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98721-2B83-40DF-9402-00DC1706A641}" type="datetime1">
              <a:rPr lang="ru-RU" smtClean="0"/>
              <a:pPr/>
              <a:t>29.06.2019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19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16EC8-EAE7-4006-9F0D-7EAA8C60DCAD}" type="datetime1">
              <a:rPr lang="ru-RU" smtClean="0"/>
              <a:pPr/>
              <a:t>29.06.2019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76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E9A0-AAB7-43CB-96BF-075440F7A0A9}" type="datetime1">
              <a:rPr lang="ru-RU" smtClean="0"/>
              <a:pPr/>
              <a:t>29.06.2019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32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F6E1-31D7-4106-901C-EDB6E95796A1}" type="datetime1">
              <a:rPr lang="ru-RU" smtClean="0"/>
              <a:pPr/>
              <a:t>29.06.2019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03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3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" y="0"/>
            <a:ext cx="1218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38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9083424" y="6453336"/>
            <a:ext cx="2844430" cy="365125"/>
          </a:xfrm>
        </p:spPr>
        <p:txBody>
          <a:bodyPr/>
          <a:lstStyle>
            <a:lvl1pPr algn="r">
              <a:defRPr/>
            </a:lvl1pPr>
          </a:lstStyle>
          <a:p>
            <a:fld id="{3CCB0225-19EA-4286-9E10-1A7675C24898}" type="datetime1">
              <a:rPr lang="ru-RU" smtClean="0"/>
              <a:pPr/>
              <a:t>29.06.2019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83424" y="6093296"/>
            <a:ext cx="2844430" cy="365125"/>
          </a:xfrm>
        </p:spPr>
        <p:txBody>
          <a:bodyPr/>
          <a:lstStyle/>
          <a:p>
            <a:fld id="{EFBBA8FC-3A6C-495D-94D6-E0AEF9F1D01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9335566" y="5301208"/>
            <a:ext cx="2854846" cy="1556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" y="0"/>
            <a:ext cx="12189682" cy="68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0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3CA0F-8613-4178-B1B5-8B03DA6AD90C}" type="datetime1">
              <a:rPr lang="ru-RU" smtClean="0"/>
              <a:pPr/>
              <a:t>29.06.2019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BA8FC-3A6C-495D-94D6-E0AEF9F1D0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09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56" r:id="rId10"/>
    <p:sldLayoutId id="2147483657" r:id="rId11"/>
    <p:sldLayoutId id="2147483658" r:id="rId12"/>
    <p:sldLayoutId id="2147483659" r:id="rId13"/>
    <p:sldLayoutId id="2147483663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jpe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" y="4797152"/>
            <a:ext cx="12190412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000" b="1" dirty="0">
              <a:solidFill>
                <a:srgbClr val="2F3A8B"/>
              </a:solidFill>
              <a:latin typeface="Museo Cyrl 500" pitchFamily="50" charset="-52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63558" y="260648"/>
            <a:ext cx="2563779" cy="33855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78" y="3356992"/>
            <a:ext cx="1087805" cy="6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6734" y="4446230"/>
            <a:ext cx="939250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alt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Отчет об осуществлении образовательной деятельности </a:t>
            </a:r>
            <a:endParaRPr lang="ru-RU" altLang="ru-RU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ГБОУ </a:t>
            </a:r>
            <a:r>
              <a:rPr lang="ru-RU" alt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Школа № 1370 </a:t>
            </a:r>
          </a:p>
          <a:p>
            <a:pPr algn="ctr"/>
            <a:r>
              <a:rPr lang="ru-RU" alt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2018-2019 учебном </a:t>
            </a:r>
            <a:r>
              <a:rPr lang="ru-RU" alt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875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3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6112" y="1124744"/>
            <a:ext cx="772613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8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Количество выпускников 11 класса, набравших по результатам 3-х экзаменов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2422798" y="168359"/>
            <a:ext cx="691276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none" spc="0">
                <a:solidFill>
                  <a:srgbClr val="00A6E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Начальное, основное, среднее общее образование</a:t>
            </a:r>
          </a:p>
        </p:txBody>
      </p:sp>
      <p:sp>
        <p:nvSpPr>
          <p:cNvPr id="8" name="Google Shape;193;p25"/>
          <p:cNvSpPr txBox="1"/>
          <p:nvPr/>
        </p:nvSpPr>
        <p:spPr>
          <a:xfrm>
            <a:off x="190550" y="2348880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 algn="ctr">
              <a:lnSpc>
                <a:spcPct val="9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от 220 до 249 баллов</a:t>
            </a:r>
            <a:endParaRPr sz="1400" b="1" kern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None/>
            </a:pPr>
            <a:endParaRPr sz="28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endParaRPr sz="28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9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582" y="3117090"/>
            <a:ext cx="4446495" cy="28149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91;p25"/>
          <p:cNvSpPr txBox="1">
            <a:spLocks/>
          </p:cNvSpPr>
          <p:nvPr/>
        </p:nvSpPr>
        <p:spPr>
          <a:xfrm>
            <a:off x="6172200" y="2344618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более 250 баллов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1" name="Google Shape;19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8042" y="3065793"/>
            <a:ext cx="4870824" cy="2866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5866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3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6112" y="1124744"/>
            <a:ext cx="7726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Количество выпускников 9 класса, набравших по результатам 3-х экзаменов более 12 баллов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2422798" y="168359"/>
            <a:ext cx="691276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none" spc="0">
                <a:solidFill>
                  <a:srgbClr val="00A6E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Начальное, основное, среднее общее образование</a:t>
            </a:r>
          </a:p>
        </p:txBody>
      </p:sp>
      <p:pic>
        <p:nvPicPr>
          <p:cNvPr id="12" name="Google Shape;20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925" y="2518719"/>
            <a:ext cx="9628094" cy="4204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97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3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2422798" y="168359"/>
            <a:ext cx="691276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none" spc="0">
                <a:solidFill>
                  <a:srgbClr val="00A6E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Начальное, основное, среднее общее образование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307557"/>
              </p:ext>
            </p:extLst>
          </p:nvPr>
        </p:nvGraphicFramePr>
        <p:xfrm>
          <a:off x="1336807" y="1340768"/>
          <a:ext cx="9361040" cy="2926080"/>
        </p:xfrm>
        <a:graphic>
          <a:graphicData uri="http://schemas.openxmlformats.org/drawingml/2006/table">
            <a:tbl>
              <a:tblPr firstRow="1" bandRow="1"/>
              <a:tblGrid>
                <a:gridCol w="80648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3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 marL="91437" marR="914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 marL="91437" marR="914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3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выпускников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9-х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классов в 2017-2018 учебном году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212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3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Из них получили аттестаты с отличием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3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выпускников 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11-х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классов в 2017-2018 учебном году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7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Из них получили аттестат с отличием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70670" y="4672494"/>
            <a:ext cx="6092825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b="1" dirty="0"/>
              <a:t>Допущены к ГИА:</a:t>
            </a:r>
          </a:p>
          <a:p>
            <a:pPr>
              <a:buNone/>
            </a:pPr>
            <a:r>
              <a:rPr lang="ru-RU" b="1" dirty="0"/>
              <a:t>9 классы – 205 обучающихся</a:t>
            </a:r>
          </a:p>
          <a:p>
            <a:pPr>
              <a:buNone/>
            </a:pPr>
            <a:r>
              <a:rPr lang="ru-RU" b="1" dirty="0"/>
              <a:t>11 классы – 150 обучающихся</a:t>
            </a:r>
          </a:p>
          <a:p>
            <a:pPr>
              <a:buNone/>
            </a:pPr>
            <a:r>
              <a:rPr lang="ru-RU" sz="1600" dirty="0"/>
              <a:t>Не допущены к ГИА :</a:t>
            </a:r>
          </a:p>
          <a:p>
            <a:pPr>
              <a:buNone/>
            </a:pPr>
            <a:r>
              <a:rPr lang="ru-RU" dirty="0"/>
              <a:t>9 класс – 5 человек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5046" y="4934104"/>
            <a:ext cx="316835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b="1" dirty="0"/>
              <a:t>Решение педагогического совета № 9 </a:t>
            </a:r>
          </a:p>
          <a:p>
            <a:r>
              <a:rPr lang="ru-RU" b="1" dirty="0"/>
              <a:t>от 30 апреля 2019г.</a:t>
            </a:r>
          </a:p>
        </p:txBody>
      </p:sp>
    </p:spTree>
    <p:extLst>
      <p:ext uri="{BB962C8B-B14F-4D97-AF65-F5344CB8AC3E}">
        <p14:creationId xmlns:p14="http://schemas.microsoft.com/office/powerpoint/2010/main" val="4108960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369" y="3284538"/>
            <a:ext cx="20875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207" y="188913"/>
            <a:ext cx="7859713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3200" b="1" dirty="0">
                <a:latin typeface="+mn-lt"/>
              </a:rPr>
              <a:t>Результаты ГБОУ Школа № 1370</a:t>
            </a:r>
          </a:p>
        </p:txBody>
      </p:sp>
      <p:sp>
        <p:nvSpPr>
          <p:cNvPr id="3" name="Freeform 5"/>
          <p:cNvSpPr>
            <a:spLocks noEditPoints="1"/>
          </p:cNvSpPr>
          <p:nvPr/>
        </p:nvSpPr>
        <p:spPr bwMode="auto">
          <a:xfrm>
            <a:off x="2062956" y="1628776"/>
            <a:ext cx="1303338" cy="1439863"/>
          </a:xfrm>
          <a:custGeom>
            <a:avLst/>
            <a:gdLst>
              <a:gd name="T0" fmla="*/ 114 w 521"/>
              <a:gd name="T1" fmla="*/ 592 h 592"/>
              <a:gd name="T2" fmla="*/ 99 w 521"/>
              <a:gd name="T3" fmla="*/ 561 h 592"/>
              <a:gd name="T4" fmla="*/ 126 w 521"/>
              <a:gd name="T5" fmla="*/ 548 h 592"/>
              <a:gd name="T6" fmla="*/ 130 w 521"/>
              <a:gd name="T7" fmla="*/ 452 h 592"/>
              <a:gd name="T8" fmla="*/ 149 w 521"/>
              <a:gd name="T9" fmla="*/ 424 h 592"/>
              <a:gd name="T10" fmla="*/ 210 w 521"/>
              <a:gd name="T11" fmla="*/ 423 h 592"/>
              <a:gd name="T12" fmla="*/ 211 w 521"/>
              <a:gd name="T13" fmla="*/ 388 h 592"/>
              <a:gd name="T14" fmla="*/ 146 w 521"/>
              <a:gd name="T15" fmla="*/ 283 h 592"/>
              <a:gd name="T16" fmla="*/ 84 w 521"/>
              <a:gd name="T17" fmla="*/ 244 h 592"/>
              <a:gd name="T18" fmla="*/ 4 w 521"/>
              <a:gd name="T19" fmla="*/ 92 h 592"/>
              <a:gd name="T20" fmla="*/ 18 w 521"/>
              <a:gd name="T21" fmla="*/ 30 h 592"/>
              <a:gd name="T22" fmla="*/ 96 w 521"/>
              <a:gd name="T23" fmla="*/ 24 h 592"/>
              <a:gd name="T24" fmla="*/ 113 w 521"/>
              <a:gd name="T25" fmla="*/ 2 h 592"/>
              <a:gd name="T26" fmla="*/ 290 w 521"/>
              <a:gd name="T27" fmla="*/ 1 h 592"/>
              <a:gd name="T28" fmla="*/ 423 w 521"/>
              <a:gd name="T29" fmla="*/ 16 h 592"/>
              <a:gd name="T30" fmla="*/ 429 w 521"/>
              <a:gd name="T31" fmla="*/ 30 h 592"/>
              <a:gd name="T32" fmla="*/ 520 w 521"/>
              <a:gd name="T33" fmla="*/ 50 h 592"/>
              <a:gd name="T34" fmla="*/ 502 w 521"/>
              <a:gd name="T35" fmla="*/ 146 h 592"/>
              <a:gd name="T36" fmla="*/ 409 w 521"/>
              <a:gd name="T37" fmla="*/ 264 h 592"/>
              <a:gd name="T38" fmla="*/ 370 w 521"/>
              <a:gd name="T39" fmla="*/ 290 h 592"/>
              <a:gd name="T40" fmla="*/ 309 w 521"/>
              <a:gd name="T41" fmla="*/ 380 h 592"/>
              <a:gd name="T42" fmla="*/ 313 w 521"/>
              <a:gd name="T43" fmla="*/ 424 h 592"/>
              <a:gd name="T44" fmla="*/ 390 w 521"/>
              <a:gd name="T45" fmla="*/ 444 h 592"/>
              <a:gd name="T46" fmla="*/ 395 w 521"/>
              <a:gd name="T47" fmla="*/ 548 h 592"/>
              <a:gd name="T48" fmla="*/ 421 w 521"/>
              <a:gd name="T49" fmla="*/ 561 h 592"/>
              <a:gd name="T50" fmla="*/ 407 w 521"/>
              <a:gd name="T51" fmla="*/ 592 h 592"/>
              <a:gd name="T52" fmla="*/ 260 w 521"/>
              <a:gd name="T53" fmla="*/ 592 h 592"/>
              <a:gd name="T54" fmla="*/ 405 w 521"/>
              <a:gd name="T55" fmla="*/ 227 h 592"/>
              <a:gd name="T56" fmla="*/ 471 w 521"/>
              <a:gd name="T57" fmla="*/ 135 h 592"/>
              <a:gd name="T58" fmla="*/ 480 w 521"/>
              <a:gd name="T59" fmla="*/ 63 h 592"/>
              <a:gd name="T60" fmla="*/ 423 w 521"/>
              <a:gd name="T61" fmla="*/ 68 h 592"/>
              <a:gd name="T62" fmla="*/ 417 w 521"/>
              <a:gd name="T63" fmla="*/ 178 h 592"/>
              <a:gd name="T64" fmla="*/ 117 w 521"/>
              <a:gd name="T65" fmla="*/ 229 h 592"/>
              <a:gd name="T66" fmla="*/ 98 w 521"/>
              <a:gd name="T67" fmla="*/ 136 h 592"/>
              <a:gd name="T68" fmla="*/ 92 w 521"/>
              <a:gd name="T69" fmla="*/ 63 h 592"/>
              <a:gd name="T70" fmla="*/ 34 w 521"/>
              <a:gd name="T71" fmla="*/ 68 h 592"/>
              <a:gd name="T72" fmla="*/ 89 w 521"/>
              <a:gd name="T73" fmla="*/ 204 h 592"/>
              <a:gd name="T74" fmla="*/ 260 w 521"/>
              <a:gd name="T75" fmla="*/ 478 h 592"/>
              <a:gd name="T76" fmla="*/ 217 w 521"/>
              <a:gd name="T77" fmla="*/ 491 h 592"/>
              <a:gd name="T78" fmla="*/ 290 w 521"/>
              <a:gd name="T79" fmla="*/ 506 h 592"/>
              <a:gd name="T80" fmla="*/ 290 w 521"/>
              <a:gd name="T81" fmla="*/ 478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21" h="592">
                <a:moveTo>
                  <a:pt x="260" y="592"/>
                </a:moveTo>
                <a:cubicBezTo>
                  <a:pt x="211" y="592"/>
                  <a:pt x="162" y="592"/>
                  <a:pt x="114" y="592"/>
                </a:cubicBezTo>
                <a:cubicBezTo>
                  <a:pt x="104" y="592"/>
                  <a:pt x="99" y="587"/>
                  <a:pt x="99" y="577"/>
                </a:cubicBezTo>
                <a:cubicBezTo>
                  <a:pt x="99" y="571"/>
                  <a:pt x="99" y="566"/>
                  <a:pt x="99" y="561"/>
                </a:cubicBezTo>
                <a:cubicBezTo>
                  <a:pt x="99" y="553"/>
                  <a:pt x="104" y="548"/>
                  <a:pt x="112" y="548"/>
                </a:cubicBezTo>
                <a:cubicBezTo>
                  <a:pt x="117" y="548"/>
                  <a:pt x="121" y="547"/>
                  <a:pt x="126" y="548"/>
                </a:cubicBezTo>
                <a:cubicBezTo>
                  <a:pt x="129" y="548"/>
                  <a:pt x="131" y="547"/>
                  <a:pt x="131" y="543"/>
                </a:cubicBezTo>
                <a:cubicBezTo>
                  <a:pt x="130" y="513"/>
                  <a:pt x="130" y="482"/>
                  <a:pt x="130" y="452"/>
                </a:cubicBezTo>
                <a:cubicBezTo>
                  <a:pt x="130" y="446"/>
                  <a:pt x="129" y="440"/>
                  <a:pt x="132" y="434"/>
                </a:cubicBezTo>
                <a:cubicBezTo>
                  <a:pt x="136" y="427"/>
                  <a:pt x="141" y="424"/>
                  <a:pt x="149" y="424"/>
                </a:cubicBezTo>
                <a:cubicBezTo>
                  <a:pt x="165" y="424"/>
                  <a:pt x="181" y="424"/>
                  <a:pt x="197" y="424"/>
                </a:cubicBezTo>
                <a:cubicBezTo>
                  <a:pt x="201" y="424"/>
                  <a:pt x="207" y="426"/>
                  <a:pt x="210" y="423"/>
                </a:cubicBezTo>
                <a:cubicBezTo>
                  <a:pt x="213" y="420"/>
                  <a:pt x="211" y="414"/>
                  <a:pt x="211" y="409"/>
                </a:cubicBezTo>
                <a:cubicBezTo>
                  <a:pt x="211" y="402"/>
                  <a:pt x="211" y="395"/>
                  <a:pt x="211" y="388"/>
                </a:cubicBezTo>
                <a:cubicBezTo>
                  <a:pt x="213" y="368"/>
                  <a:pt x="205" y="351"/>
                  <a:pt x="190" y="338"/>
                </a:cubicBezTo>
                <a:cubicBezTo>
                  <a:pt x="173" y="322"/>
                  <a:pt x="158" y="303"/>
                  <a:pt x="146" y="283"/>
                </a:cubicBezTo>
                <a:cubicBezTo>
                  <a:pt x="142" y="278"/>
                  <a:pt x="137" y="277"/>
                  <a:pt x="132" y="275"/>
                </a:cubicBezTo>
                <a:cubicBezTo>
                  <a:pt x="114" y="267"/>
                  <a:pt x="98" y="257"/>
                  <a:pt x="84" y="244"/>
                </a:cubicBezTo>
                <a:cubicBezTo>
                  <a:pt x="58" y="223"/>
                  <a:pt x="40" y="196"/>
                  <a:pt x="26" y="165"/>
                </a:cubicBezTo>
                <a:cubicBezTo>
                  <a:pt x="16" y="142"/>
                  <a:pt x="9" y="117"/>
                  <a:pt x="4" y="92"/>
                </a:cubicBezTo>
                <a:cubicBezTo>
                  <a:pt x="1" y="78"/>
                  <a:pt x="0" y="63"/>
                  <a:pt x="0" y="48"/>
                </a:cubicBezTo>
                <a:cubicBezTo>
                  <a:pt x="0" y="36"/>
                  <a:pt x="6" y="30"/>
                  <a:pt x="18" y="30"/>
                </a:cubicBezTo>
                <a:cubicBezTo>
                  <a:pt x="43" y="30"/>
                  <a:pt x="67" y="30"/>
                  <a:pt x="91" y="30"/>
                </a:cubicBezTo>
                <a:cubicBezTo>
                  <a:pt x="95" y="30"/>
                  <a:pt x="97" y="28"/>
                  <a:pt x="96" y="24"/>
                </a:cubicBezTo>
                <a:cubicBezTo>
                  <a:pt x="96" y="22"/>
                  <a:pt x="96" y="20"/>
                  <a:pt x="96" y="18"/>
                </a:cubicBezTo>
                <a:cubicBezTo>
                  <a:pt x="97" y="8"/>
                  <a:pt x="103" y="2"/>
                  <a:pt x="113" y="2"/>
                </a:cubicBezTo>
                <a:cubicBezTo>
                  <a:pt x="155" y="2"/>
                  <a:pt x="198" y="2"/>
                  <a:pt x="240" y="2"/>
                </a:cubicBezTo>
                <a:cubicBezTo>
                  <a:pt x="256" y="2"/>
                  <a:pt x="273" y="0"/>
                  <a:pt x="290" y="1"/>
                </a:cubicBezTo>
                <a:cubicBezTo>
                  <a:pt x="329" y="3"/>
                  <a:pt x="369" y="1"/>
                  <a:pt x="409" y="2"/>
                </a:cubicBezTo>
                <a:cubicBezTo>
                  <a:pt x="417" y="2"/>
                  <a:pt x="423" y="8"/>
                  <a:pt x="423" y="16"/>
                </a:cubicBezTo>
                <a:cubicBezTo>
                  <a:pt x="423" y="18"/>
                  <a:pt x="423" y="21"/>
                  <a:pt x="423" y="24"/>
                </a:cubicBezTo>
                <a:cubicBezTo>
                  <a:pt x="423" y="30"/>
                  <a:pt x="423" y="30"/>
                  <a:pt x="429" y="30"/>
                </a:cubicBezTo>
                <a:cubicBezTo>
                  <a:pt x="453" y="30"/>
                  <a:pt x="477" y="30"/>
                  <a:pt x="501" y="30"/>
                </a:cubicBezTo>
                <a:cubicBezTo>
                  <a:pt x="515" y="30"/>
                  <a:pt x="521" y="36"/>
                  <a:pt x="520" y="50"/>
                </a:cubicBezTo>
                <a:cubicBezTo>
                  <a:pt x="519" y="65"/>
                  <a:pt x="518" y="79"/>
                  <a:pt x="515" y="94"/>
                </a:cubicBezTo>
                <a:cubicBezTo>
                  <a:pt x="513" y="112"/>
                  <a:pt x="508" y="129"/>
                  <a:pt x="502" y="146"/>
                </a:cubicBezTo>
                <a:cubicBezTo>
                  <a:pt x="492" y="171"/>
                  <a:pt x="480" y="195"/>
                  <a:pt x="463" y="216"/>
                </a:cubicBezTo>
                <a:cubicBezTo>
                  <a:pt x="448" y="236"/>
                  <a:pt x="430" y="252"/>
                  <a:pt x="409" y="264"/>
                </a:cubicBezTo>
                <a:cubicBezTo>
                  <a:pt x="400" y="269"/>
                  <a:pt x="391" y="274"/>
                  <a:pt x="382" y="277"/>
                </a:cubicBezTo>
                <a:cubicBezTo>
                  <a:pt x="375" y="279"/>
                  <a:pt x="373" y="285"/>
                  <a:pt x="370" y="290"/>
                </a:cubicBezTo>
                <a:cubicBezTo>
                  <a:pt x="357" y="309"/>
                  <a:pt x="342" y="327"/>
                  <a:pt x="325" y="343"/>
                </a:cubicBezTo>
                <a:cubicBezTo>
                  <a:pt x="314" y="353"/>
                  <a:pt x="309" y="365"/>
                  <a:pt x="309" y="380"/>
                </a:cubicBezTo>
                <a:cubicBezTo>
                  <a:pt x="309" y="393"/>
                  <a:pt x="309" y="406"/>
                  <a:pt x="309" y="419"/>
                </a:cubicBezTo>
                <a:cubicBezTo>
                  <a:pt x="309" y="423"/>
                  <a:pt x="310" y="424"/>
                  <a:pt x="313" y="424"/>
                </a:cubicBezTo>
                <a:cubicBezTo>
                  <a:pt x="332" y="424"/>
                  <a:pt x="351" y="424"/>
                  <a:pt x="370" y="424"/>
                </a:cubicBezTo>
                <a:cubicBezTo>
                  <a:pt x="381" y="424"/>
                  <a:pt x="390" y="432"/>
                  <a:pt x="390" y="444"/>
                </a:cubicBezTo>
                <a:cubicBezTo>
                  <a:pt x="389" y="476"/>
                  <a:pt x="390" y="509"/>
                  <a:pt x="389" y="542"/>
                </a:cubicBezTo>
                <a:cubicBezTo>
                  <a:pt x="389" y="547"/>
                  <a:pt x="391" y="548"/>
                  <a:pt x="395" y="548"/>
                </a:cubicBezTo>
                <a:cubicBezTo>
                  <a:pt x="399" y="547"/>
                  <a:pt x="404" y="548"/>
                  <a:pt x="408" y="548"/>
                </a:cubicBezTo>
                <a:cubicBezTo>
                  <a:pt x="416" y="548"/>
                  <a:pt x="421" y="553"/>
                  <a:pt x="421" y="561"/>
                </a:cubicBezTo>
                <a:cubicBezTo>
                  <a:pt x="421" y="566"/>
                  <a:pt x="421" y="572"/>
                  <a:pt x="421" y="578"/>
                </a:cubicBezTo>
                <a:cubicBezTo>
                  <a:pt x="421" y="587"/>
                  <a:pt x="416" y="592"/>
                  <a:pt x="407" y="592"/>
                </a:cubicBezTo>
                <a:cubicBezTo>
                  <a:pt x="383" y="592"/>
                  <a:pt x="359" y="592"/>
                  <a:pt x="336" y="592"/>
                </a:cubicBezTo>
                <a:cubicBezTo>
                  <a:pt x="310" y="592"/>
                  <a:pt x="285" y="592"/>
                  <a:pt x="260" y="592"/>
                </a:cubicBezTo>
                <a:close/>
                <a:moveTo>
                  <a:pt x="402" y="228"/>
                </a:moveTo>
                <a:cubicBezTo>
                  <a:pt x="404" y="229"/>
                  <a:pt x="405" y="228"/>
                  <a:pt x="405" y="227"/>
                </a:cubicBezTo>
                <a:cubicBezTo>
                  <a:pt x="412" y="222"/>
                  <a:pt x="418" y="217"/>
                  <a:pt x="424" y="211"/>
                </a:cubicBezTo>
                <a:cubicBezTo>
                  <a:pt x="445" y="190"/>
                  <a:pt x="460" y="164"/>
                  <a:pt x="471" y="135"/>
                </a:cubicBezTo>
                <a:cubicBezTo>
                  <a:pt x="478" y="114"/>
                  <a:pt x="483" y="92"/>
                  <a:pt x="486" y="69"/>
                </a:cubicBezTo>
                <a:cubicBezTo>
                  <a:pt x="487" y="63"/>
                  <a:pt x="487" y="63"/>
                  <a:pt x="480" y="63"/>
                </a:cubicBezTo>
                <a:cubicBezTo>
                  <a:pt x="463" y="63"/>
                  <a:pt x="446" y="63"/>
                  <a:pt x="428" y="63"/>
                </a:cubicBezTo>
                <a:cubicBezTo>
                  <a:pt x="424" y="63"/>
                  <a:pt x="423" y="64"/>
                  <a:pt x="423" y="68"/>
                </a:cubicBezTo>
                <a:cubicBezTo>
                  <a:pt x="423" y="81"/>
                  <a:pt x="423" y="94"/>
                  <a:pt x="423" y="108"/>
                </a:cubicBezTo>
                <a:cubicBezTo>
                  <a:pt x="423" y="131"/>
                  <a:pt x="422" y="155"/>
                  <a:pt x="417" y="178"/>
                </a:cubicBezTo>
                <a:cubicBezTo>
                  <a:pt x="413" y="195"/>
                  <a:pt x="408" y="212"/>
                  <a:pt x="402" y="228"/>
                </a:cubicBezTo>
                <a:close/>
                <a:moveTo>
                  <a:pt x="117" y="229"/>
                </a:moveTo>
                <a:cubicBezTo>
                  <a:pt x="114" y="217"/>
                  <a:pt x="110" y="205"/>
                  <a:pt x="107" y="193"/>
                </a:cubicBezTo>
                <a:cubicBezTo>
                  <a:pt x="102" y="174"/>
                  <a:pt x="99" y="155"/>
                  <a:pt x="98" y="136"/>
                </a:cubicBezTo>
                <a:cubicBezTo>
                  <a:pt x="96" y="113"/>
                  <a:pt x="97" y="90"/>
                  <a:pt x="97" y="68"/>
                </a:cubicBezTo>
                <a:cubicBezTo>
                  <a:pt x="97" y="64"/>
                  <a:pt x="96" y="63"/>
                  <a:pt x="92" y="63"/>
                </a:cubicBezTo>
                <a:cubicBezTo>
                  <a:pt x="74" y="63"/>
                  <a:pt x="56" y="63"/>
                  <a:pt x="38" y="63"/>
                </a:cubicBezTo>
                <a:cubicBezTo>
                  <a:pt x="34" y="63"/>
                  <a:pt x="33" y="64"/>
                  <a:pt x="34" y="68"/>
                </a:cubicBezTo>
                <a:cubicBezTo>
                  <a:pt x="37" y="92"/>
                  <a:pt x="42" y="115"/>
                  <a:pt x="50" y="138"/>
                </a:cubicBezTo>
                <a:cubicBezTo>
                  <a:pt x="59" y="162"/>
                  <a:pt x="72" y="184"/>
                  <a:pt x="89" y="204"/>
                </a:cubicBezTo>
                <a:cubicBezTo>
                  <a:pt x="97" y="213"/>
                  <a:pt x="107" y="222"/>
                  <a:pt x="117" y="229"/>
                </a:cubicBezTo>
                <a:close/>
                <a:moveTo>
                  <a:pt x="260" y="478"/>
                </a:moveTo>
                <a:cubicBezTo>
                  <a:pt x="250" y="478"/>
                  <a:pt x="240" y="478"/>
                  <a:pt x="230" y="478"/>
                </a:cubicBezTo>
                <a:cubicBezTo>
                  <a:pt x="222" y="478"/>
                  <a:pt x="217" y="484"/>
                  <a:pt x="217" y="491"/>
                </a:cubicBezTo>
                <a:cubicBezTo>
                  <a:pt x="217" y="500"/>
                  <a:pt x="222" y="505"/>
                  <a:pt x="230" y="506"/>
                </a:cubicBezTo>
                <a:cubicBezTo>
                  <a:pt x="250" y="506"/>
                  <a:pt x="270" y="506"/>
                  <a:pt x="290" y="506"/>
                </a:cubicBezTo>
                <a:cubicBezTo>
                  <a:pt x="298" y="505"/>
                  <a:pt x="303" y="500"/>
                  <a:pt x="303" y="492"/>
                </a:cubicBezTo>
                <a:cubicBezTo>
                  <a:pt x="303" y="484"/>
                  <a:pt x="298" y="478"/>
                  <a:pt x="290" y="478"/>
                </a:cubicBezTo>
                <a:cubicBezTo>
                  <a:pt x="280" y="478"/>
                  <a:pt x="270" y="478"/>
                  <a:pt x="260" y="47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293" name="Freeform 5"/>
          <p:cNvSpPr>
            <a:spLocks noEditPoints="1"/>
          </p:cNvSpPr>
          <p:nvPr/>
        </p:nvSpPr>
        <p:spPr bwMode="auto">
          <a:xfrm>
            <a:off x="1991520" y="3357564"/>
            <a:ext cx="1374775" cy="1366837"/>
          </a:xfrm>
          <a:custGeom>
            <a:avLst/>
            <a:gdLst>
              <a:gd name="T0" fmla="*/ 301010 w 521"/>
              <a:gd name="T1" fmla="*/ 1368152 h 592"/>
              <a:gd name="T2" fmla="*/ 261403 w 521"/>
              <a:gd name="T3" fmla="*/ 1296509 h 592"/>
              <a:gd name="T4" fmla="*/ 332695 w 521"/>
              <a:gd name="T5" fmla="*/ 1266465 h 592"/>
              <a:gd name="T6" fmla="*/ 343257 w 521"/>
              <a:gd name="T7" fmla="*/ 1044603 h 592"/>
              <a:gd name="T8" fmla="*/ 393425 w 521"/>
              <a:gd name="T9" fmla="*/ 979893 h 592"/>
              <a:gd name="T10" fmla="*/ 554492 w 521"/>
              <a:gd name="T11" fmla="*/ 977582 h 592"/>
              <a:gd name="T12" fmla="*/ 557132 w 521"/>
              <a:gd name="T13" fmla="*/ 896694 h 592"/>
              <a:gd name="T14" fmla="*/ 385504 w 521"/>
              <a:gd name="T15" fmla="*/ 654032 h 592"/>
              <a:gd name="T16" fmla="*/ 221797 w 521"/>
              <a:gd name="T17" fmla="*/ 563900 h 592"/>
              <a:gd name="T18" fmla="*/ 10562 w 521"/>
              <a:gd name="T19" fmla="*/ 212618 h 592"/>
              <a:gd name="T20" fmla="*/ 47528 w 521"/>
              <a:gd name="T21" fmla="*/ 69332 h 592"/>
              <a:gd name="T22" fmla="*/ 253482 w 521"/>
              <a:gd name="T23" fmla="*/ 55466 h 592"/>
              <a:gd name="T24" fmla="*/ 298369 w 521"/>
              <a:gd name="T25" fmla="*/ 4622 h 592"/>
              <a:gd name="T26" fmla="*/ 765727 w 521"/>
              <a:gd name="T27" fmla="*/ 2311 h 592"/>
              <a:gd name="T28" fmla="*/ 1116905 w 521"/>
              <a:gd name="T29" fmla="*/ 36977 h 592"/>
              <a:gd name="T30" fmla="*/ 1132748 w 521"/>
              <a:gd name="T31" fmla="*/ 69332 h 592"/>
              <a:gd name="T32" fmla="*/ 1373028 w 521"/>
              <a:gd name="T33" fmla="*/ 115553 h 592"/>
              <a:gd name="T34" fmla="*/ 1325500 w 521"/>
              <a:gd name="T35" fmla="*/ 337416 h 592"/>
              <a:gd name="T36" fmla="*/ 1079939 w 521"/>
              <a:gd name="T37" fmla="*/ 610122 h 592"/>
              <a:gd name="T38" fmla="*/ 976962 w 521"/>
              <a:gd name="T39" fmla="*/ 670210 h 592"/>
              <a:gd name="T40" fmla="*/ 815895 w 521"/>
              <a:gd name="T41" fmla="*/ 878206 h 592"/>
              <a:gd name="T42" fmla="*/ 826457 w 521"/>
              <a:gd name="T43" fmla="*/ 979893 h 592"/>
              <a:gd name="T44" fmla="*/ 1029771 w 521"/>
              <a:gd name="T45" fmla="*/ 1026114 h 592"/>
              <a:gd name="T46" fmla="*/ 1042973 w 521"/>
              <a:gd name="T47" fmla="*/ 1266465 h 592"/>
              <a:gd name="T48" fmla="*/ 1111624 w 521"/>
              <a:gd name="T49" fmla="*/ 1296509 h 592"/>
              <a:gd name="T50" fmla="*/ 1074658 w 521"/>
              <a:gd name="T51" fmla="*/ 1368152 h 592"/>
              <a:gd name="T52" fmla="*/ 686514 w 521"/>
              <a:gd name="T53" fmla="*/ 1368152 h 592"/>
              <a:gd name="T54" fmla="*/ 1069377 w 521"/>
              <a:gd name="T55" fmla="*/ 524612 h 592"/>
              <a:gd name="T56" fmla="*/ 1243646 w 521"/>
              <a:gd name="T57" fmla="*/ 311994 h 592"/>
              <a:gd name="T58" fmla="*/ 1267410 w 521"/>
              <a:gd name="T59" fmla="*/ 145597 h 592"/>
              <a:gd name="T60" fmla="*/ 1116905 w 521"/>
              <a:gd name="T61" fmla="*/ 157153 h 592"/>
              <a:gd name="T62" fmla="*/ 1101062 w 521"/>
              <a:gd name="T63" fmla="*/ 411370 h 592"/>
              <a:gd name="T64" fmla="*/ 308931 w 521"/>
              <a:gd name="T65" fmla="*/ 529234 h 592"/>
              <a:gd name="T66" fmla="*/ 258763 w 521"/>
              <a:gd name="T67" fmla="*/ 314305 h 592"/>
              <a:gd name="T68" fmla="*/ 242920 w 521"/>
              <a:gd name="T69" fmla="*/ 145597 h 592"/>
              <a:gd name="T70" fmla="*/ 89775 w 521"/>
              <a:gd name="T71" fmla="*/ 157153 h 592"/>
              <a:gd name="T72" fmla="*/ 234999 w 521"/>
              <a:gd name="T73" fmla="*/ 471458 h 592"/>
              <a:gd name="T74" fmla="*/ 686514 w 521"/>
              <a:gd name="T75" fmla="*/ 1104690 h 592"/>
              <a:gd name="T76" fmla="*/ 572975 w 521"/>
              <a:gd name="T77" fmla="*/ 1134734 h 592"/>
              <a:gd name="T78" fmla="*/ 765727 w 521"/>
              <a:gd name="T79" fmla="*/ 1169400 h 592"/>
              <a:gd name="T80" fmla="*/ 765727 w 521"/>
              <a:gd name="T81" fmla="*/ 1104690 h 59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21" h="592">
                <a:moveTo>
                  <a:pt x="260" y="592"/>
                </a:moveTo>
                <a:cubicBezTo>
                  <a:pt x="211" y="592"/>
                  <a:pt x="162" y="592"/>
                  <a:pt x="114" y="592"/>
                </a:cubicBezTo>
                <a:cubicBezTo>
                  <a:pt x="104" y="592"/>
                  <a:pt x="99" y="587"/>
                  <a:pt x="99" y="577"/>
                </a:cubicBezTo>
                <a:cubicBezTo>
                  <a:pt x="99" y="571"/>
                  <a:pt x="99" y="566"/>
                  <a:pt x="99" y="561"/>
                </a:cubicBezTo>
                <a:cubicBezTo>
                  <a:pt x="99" y="553"/>
                  <a:pt x="104" y="548"/>
                  <a:pt x="112" y="548"/>
                </a:cubicBezTo>
                <a:cubicBezTo>
                  <a:pt x="117" y="548"/>
                  <a:pt x="121" y="547"/>
                  <a:pt x="126" y="548"/>
                </a:cubicBezTo>
                <a:cubicBezTo>
                  <a:pt x="129" y="548"/>
                  <a:pt x="131" y="547"/>
                  <a:pt x="131" y="543"/>
                </a:cubicBezTo>
                <a:cubicBezTo>
                  <a:pt x="130" y="513"/>
                  <a:pt x="130" y="482"/>
                  <a:pt x="130" y="452"/>
                </a:cubicBezTo>
                <a:cubicBezTo>
                  <a:pt x="130" y="446"/>
                  <a:pt x="129" y="440"/>
                  <a:pt x="132" y="434"/>
                </a:cubicBezTo>
                <a:cubicBezTo>
                  <a:pt x="136" y="427"/>
                  <a:pt x="141" y="424"/>
                  <a:pt x="149" y="424"/>
                </a:cubicBezTo>
                <a:cubicBezTo>
                  <a:pt x="165" y="424"/>
                  <a:pt x="181" y="424"/>
                  <a:pt x="197" y="424"/>
                </a:cubicBezTo>
                <a:cubicBezTo>
                  <a:pt x="201" y="424"/>
                  <a:pt x="207" y="426"/>
                  <a:pt x="210" y="423"/>
                </a:cubicBezTo>
                <a:cubicBezTo>
                  <a:pt x="213" y="420"/>
                  <a:pt x="211" y="414"/>
                  <a:pt x="211" y="409"/>
                </a:cubicBezTo>
                <a:cubicBezTo>
                  <a:pt x="211" y="402"/>
                  <a:pt x="211" y="395"/>
                  <a:pt x="211" y="388"/>
                </a:cubicBezTo>
                <a:cubicBezTo>
                  <a:pt x="213" y="368"/>
                  <a:pt x="205" y="351"/>
                  <a:pt x="190" y="338"/>
                </a:cubicBezTo>
                <a:cubicBezTo>
                  <a:pt x="173" y="322"/>
                  <a:pt x="158" y="303"/>
                  <a:pt x="146" y="283"/>
                </a:cubicBezTo>
                <a:cubicBezTo>
                  <a:pt x="142" y="278"/>
                  <a:pt x="137" y="277"/>
                  <a:pt x="132" y="275"/>
                </a:cubicBezTo>
                <a:cubicBezTo>
                  <a:pt x="114" y="267"/>
                  <a:pt x="98" y="257"/>
                  <a:pt x="84" y="244"/>
                </a:cubicBezTo>
                <a:cubicBezTo>
                  <a:pt x="58" y="223"/>
                  <a:pt x="40" y="196"/>
                  <a:pt x="26" y="165"/>
                </a:cubicBezTo>
                <a:cubicBezTo>
                  <a:pt x="16" y="142"/>
                  <a:pt x="9" y="117"/>
                  <a:pt x="4" y="92"/>
                </a:cubicBezTo>
                <a:cubicBezTo>
                  <a:pt x="1" y="78"/>
                  <a:pt x="0" y="63"/>
                  <a:pt x="0" y="48"/>
                </a:cubicBezTo>
                <a:cubicBezTo>
                  <a:pt x="0" y="36"/>
                  <a:pt x="6" y="30"/>
                  <a:pt x="18" y="30"/>
                </a:cubicBezTo>
                <a:cubicBezTo>
                  <a:pt x="43" y="30"/>
                  <a:pt x="67" y="30"/>
                  <a:pt x="91" y="30"/>
                </a:cubicBezTo>
                <a:cubicBezTo>
                  <a:pt x="95" y="30"/>
                  <a:pt x="97" y="28"/>
                  <a:pt x="96" y="24"/>
                </a:cubicBezTo>
                <a:cubicBezTo>
                  <a:pt x="96" y="22"/>
                  <a:pt x="96" y="20"/>
                  <a:pt x="96" y="18"/>
                </a:cubicBezTo>
                <a:cubicBezTo>
                  <a:pt x="97" y="8"/>
                  <a:pt x="103" y="2"/>
                  <a:pt x="113" y="2"/>
                </a:cubicBezTo>
                <a:cubicBezTo>
                  <a:pt x="155" y="2"/>
                  <a:pt x="198" y="2"/>
                  <a:pt x="240" y="2"/>
                </a:cubicBezTo>
                <a:cubicBezTo>
                  <a:pt x="256" y="2"/>
                  <a:pt x="273" y="0"/>
                  <a:pt x="290" y="1"/>
                </a:cubicBezTo>
                <a:cubicBezTo>
                  <a:pt x="329" y="3"/>
                  <a:pt x="369" y="1"/>
                  <a:pt x="409" y="2"/>
                </a:cubicBezTo>
                <a:cubicBezTo>
                  <a:pt x="417" y="2"/>
                  <a:pt x="423" y="8"/>
                  <a:pt x="423" y="16"/>
                </a:cubicBezTo>
                <a:cubicBezTo>
                  <a:pt x="423" y="18"/>
                  <a:pt x="423" y="21"/>
                  <a:pt x="423" y="24"/>
                </a:cubicBezTo>
                <a:cubicBezTo>
                  <a:pt x="423" y="30"/>
                  <a:pt x="423" y="30"/>
                  <a:pt x="429" y="30"/>
                </a:cubicBezTo>
                <a:cubicBezTo>
                  <a:pt x="453" y="30"/>
                  <a:pt x="477" y="30"/>
                  <a:pt x="501" y="30"/>
                </a:cubicBezTo>
                <a:cubicBezTo>
                  <a:pt x="515" y="30"/>
                  <a:pt x="521" y="36"/>
                  <a:pt x="520" y="50"/>
                </a:cubicBezTo>
                <a:cubicBezTo>
                  <a:pt x="519" y="65"/>
                  <a:pt x="518" y="79"/>
                  <a:pt x="515" y="94"/>
                </a:cubicBezTo>
                <a:cubicBezTo>
                  <a:pt x="513" y="112"/>
                  <a:pt x="508" y="129"/>
                  <a:pt x="502" y="146"/>
                </a:cubicBezTo>
                <a:cubicBezTo>
                  <a:pt x="492" y="171"/>
                  <a:pt x="480" y="195"/>
                  <a:pt x="463" y="216"/>
                </a:cubicBezTo>
                <a:cubicBezTo>
                  <a:pt x="448" y="236"/>
                  <a:pt x="430" y="252"/>
                  <a:pt x="409" y="264"/>
                </a:cubicBezTo>
                <a:cubicBezTo>
                  <a:pt x="400" y="269"/>
                  <a:pt x="391" y="274"/>
                  <a:pt x="382" y="277"/>
                </a:cubicBezTo>
                <a:cubicBezTo>
                  <a:pt x="375" y="279"/>
                  <a:pt x="373" y="285"/>
                  <a:pt x="370" y="290"/>
                </a:cubicBezTo>
                <a:cubicBezTo>
                  <a:pt x="357" y="309"/>
                  <a:pt x="342" y="327"/>
                  <a:pt x="325" y="343"/>
                </a:cubicBezTo>
                <a:cubicBezTo>
                  <a:pt x="314" y="353"/>
                  <a:pt x="309" y="365"/>
                  <a:pt x="309" y="380"/>
                </a:cubicBezTo>
                <a:cubicBezTo>
                  <a:pt x="309" y="393"/>
                  <a:pt x="309" y="406"/>
                  <a:pt x="309" y="419"/>
                </a:cubicBezTo>
                <a:cubicBezTo>
                  <a:pt x="309" y="423"/>
                  <a:pt x="310" y="424"/>
                  <a:pt x="313" y="424"/>
                </a:cubicBezTo>
                <a:cubicBezTo>
                  <a:pt x="332" y="424"/>
                  <a:pt x="351" y="424"/>
                  <a:pt x="370" y="424"/>
                </a:cubicBezTo>
                <a:cubicBezTo>
                  <a:pt x="381" y="424"/>
                  <a:pt x="390" y="432"/>
                  <a:pt x="390" y="444"/>
                </a:cubicBezTo>
                <a:cubicBezTo>
                  <a:pt x="389" y="476"/>
                  <a:pt x="390" y="509"/>
                  <a:pt x="389" y="542"/>
                </a:cubicBezTo>
                <a:cubicBezTo>
                  <a:pt x="389" y="547"/>
                  <a:pt x="391" y="548"/>
                  <a:pt x="395" y="548"/>
                </a:cubicBezTo>
                <a:cubicBezTo>
                  <a:pt x="399" y="547"/>
                  <a:pt x="404" y="548"/>
                  <a:pt x="408" y="548"/>
                </a:cubicBezTo>
                <a:cubicBezTo>
                  <a:pt x="416" y="548"/>
                  <a:pt x="421" y="553"/>
                  <a:pt x="421" y="561"/>
                </a:cubicBezTo>
                <a:cubicBezTo>
                  <a:pt x="421" y="566"/>
                  <a:pt x="421" y="572"/>
                  <a:pt x="421" y="578"/>
                </a:cubicBezTo>
                <a:cubicBezTo>
                  <a:pt x="421" y="587"/>
                  <a:pt x="416" y="592"/>
                  <a:pt x="407" y="592"/>
                </a:cubicBezTo>
                <a:cubicBezTo>
                  <a:pt x="383" y="592"/>
                  <a:pt x="359" y="592"/>
                  <a:pt x="336" y="592"/>
                </a:cubicBezTo>
                <a:cubicBezTo>
                  <a:pt x="310" y="592"/>
                  <a:pt x="285" y="592"/>
                  <a:pt x="260" y="592"/>
                </a:cubicBezTo>
                <a:close/>
                <a:moveTo>
                  <a:pt x="402" y="228"/>
                </a:moveTo>
                <a:cubicBezTo>
                  <a:pt x="404" y="229"/>
                  <a:pt x="405" y="228"/>
                  <a:pt x="405" y="227"/>
                </a:cubicBezTo>
                <a:cubicBezTo>
                  <a:pt x="412" y="222"/>
                  <a:pt x="418" y="217"/>
                  <a:pt x="424" y="211"/>
                </a:cubicBezTo>
                <a:cubicBezTo>
                  <a:pt x="445" y="190"/>
                  <a:pt x="460" y="164"/>
                  <a:pt x="471" y="135"/>
                </a:cubicBezTo>
                <a:cubicBezTo>
                  <a:pt x="478" y="114"/>
                  <a:pt x="483" y="92"/>
                  <a:pt x="486" y="69"/>
                </a:cubicBezTo>
                <a:cubicBezTo>
                  <a:pt x="487" y="63"/>
                  <a:pt x="487" y="63"/>
                  <a:pt x="480" y="63"/>
                </a:cubicBezTo>
                <a:cubicBezTo>
                  <a:pt x="463" y="63"/>
                  <a:pt x="446" y="63"/>
                  <a:pt x="428" y="63"/>
                </a:cubicBezTo>
                <a:cubicBezTo>
                  <a:pt x="424" y="63"/>
                  <a:pt x="423" y="64"/>
                  <a:pt x="423" y="68"/>
                </a:cubicBezTo>
                <a:cubicBezTo>
                  <a:pt x="423" y="81"/>
                  <a:pt x="423" y="94"/>
                  <a:pt x="423" y="108"/>
                </a:cubicBezTo>
                <a:cubicBezTo>
                  <a:pt x="423" y="131"/>
                  <a:pt x="422" y="155"/>
                  <a:pt x="417" y="178"/>
                </a:cubicBezTo>
                <a:cubicBezTo>
                  <a:pt x="413" y="195"/>
                  <a:pt x="408" y="212"/>
                  <a:pt x="402" y="228"/>
                </a:cubicBezTo>
                <a:close/>
                <a:moveTo>
                  <a:pt x="117" y="229"/>
                </a:moveTo>
                <a:cubicBezTo>
                  <a:pt x="114" y="217"/>
                  <a:pt x="110" y="205"/>
                  <a:pt x="107" y="193"/>
                </a:cubicBezTo>
                <a:cubicBezTo>
                  <a:pt x="102" y="174"/>
                  <a:pt x="99" y="155"/>
                  <a:pt x="98" y="136"/>
                </a:cubicBezTo>
                <a:cubicBezTo>
                  <a:pt x="96" y="113"/>
                  <a:pt x="97" y="90"/>
                  <a:pt x="97" y="68"/>
                </a:cubicBezTo>
                <a:cubicBezTo>
                  <a:pt x="97" y="64"/>
                  <a:pt x="96" y="63"/>
                  <a:pt x="92" y="63"/>
                </a:cubicBezTo>
                <a:cubicBezTo>
                  <a:pt x="74" y="63"/>
                  <a:pt x="56" y="63"/>
                  <a:pt x="38" y="63"/>
                </a:cubicBezTo>
                <a:cubicBezTo>
                  <a:pt x="34" y="63"/>
                  <a:pt x="33" y="64"/>
                  <a:pt x="34" y="68"/>
                </a:cubicBezTo>
                <a:cubicBezTo>
                  <a:pt x="37" y="92"/>
                  <a:pt x="42" y="115"/>
                  <a:pt x="50" y="138"/>
                </a:cubicBezTo>
                <a:cubicBezTo>
                  <a:pt x="59" y="162"/>
                  <a:pt x="72" y="184"/>
                  <a:pt x="89" y="204"/>
                </a:cubicBezTo>
                <a:cubicBezTo>
                  <a:pt x="97" y="213"/>
                  <a:pt x="107" y="222"/>
                  <a:pt x="117" y="229"/>
                </a:cubicBezTo>
                <a:close/>
                <a:moveTo>
                  <a:pt x="260" y="478"/>
                </a:moveTo>
                <a:cubicBezTo>
                  <a:pt x="250" y="478"/>
                  <a:pt x="240" y="478"/>
                  <a:pt x="230" y="478"/>
                </a:cubicBezTo>
                <a:cubicBezTo>
                  <a:pt x="222" y="478"/>
                  <a:pt x="217" y="484"/>
                  <a:pt x="217" y="491"/>
                </a:cubicBezTo>
                <a:cubicBezTo>
                  <a:pt x="217" y="500"/>
                  <a:pt x="222" y="505"/>
                  <a:pt x="230" y="506"/>
                </a:cubicBezTo>
                <a:cubicBezTo>
                  <a:pt x="250" y="506"/>
                  <a:pt x="270" y="506"/>
                  <a:pt x="290" y="506"/>
                </a:cubicBezTo>
                <a:cubicBezTo>
                  <a:pt x="298" y="505"/>
                  <a:pt x="303" y="500"/>
                  <a:pt x="303" y="492"/>
                </a:cubicBezTo>
                <a:cubicBezTo>
                  <a:pt x="303" y="484"/>
                  <a:pt x="298" y="478"/>
                  <a:pt x="290" y="478"/>
                </a:cubicBezTo>
                <a:cubicBezTo>
                  <a:pt x="280" y="478"/>
                  <a:pt x="270" y="478"/>
                  <a:pt x="260" y="4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>
            <a:spLocks noEditPoints="1"/>
          </p:cNvSpPr>
          <p:nvPr/>
        </p:nvSpPr>
        <p:spPr bwMode="auto">
          <a:xfrm>
            <a:off x="1991519" y="5013326"/>
            <a:ext cx="1295400" cy="1457325"/>
          </a:xfrm>
          <a:custGeom>
            <a:avLst/>
            <a:gdLst>
              <a:gd name="T0" fmla="*/ 114 w 521"/>
              <a:gd name="T1" fmla="*/ 592 h 592"/>
              <a:gd name="T2" fmla="*/ 99 w 521"/>
              <a:gd name="T3" fmla="*/ 561 h 592"/>
              <a:gd name="T4" fmla="*/ 126 w 521"/>
              <a:gd name="T5" fmla="*/ 548 h 592"/>
              <a:gd name="T6" fmla="*/ 130 w 521"/>
              <a:gd name="T7" fmla="*/ 452 h 592"/>
              <a:gd name="T8" fmla="*/ 149 w 521"/>
              <a:gd name="T9" fmla="*/ 424 h 592"/>
              <a:gd name="T10" fmla="*/ 210 w 521"/>
              <a:gd name="T11" fmla="*/ 423 h 592"/>
              <a:gd name="T12" fmla="*/ 211 w 521"/>
              <a:gd name="T13" fmla="*/ 388 h 592"/>
              <a:gd name="T14" fmla="*/ 146 w 521"/>
              <a:gd name="T15" fmla="*/ 283 h 592"/>
              <a:gd name="T16" fmla="*/ 84 w 521"/>
              <a:gd name="T17" fmla="*/ 244 h 592"/>
              <a:gd name="T18" fmla="*/ 4 w 521"/>
              <a:gd name="T19" fmla="*/ 92 h 592"/>
              <a:gd name="T20" fmla="*/ 18 w 521"/>
              <a:gd name="T21" fmla="*/ 30 h 592"/>
              <a:gd name="T22" fmla="*/ 96 w 521"/>
              <a:gd name="T23" fmla="*/ 24 h 592"/>
              <a:gd name="T24" fmla="*/ 113 w 521"/>
              <a:gd name="T25" fmla="*/ 2 h 592"/>
              <a:gd name="T26" fmla="*/ 290 w 521"/>
              <a:gd name="T27" fmla="*/ 1 h 592"/>
              <a:gd name="T28" fmla="*/ 423 w 521"/>
              <a:gd name="T29" fmla="*/ 16 h 592"/>
              <a:gd name="T30" fmla="*/ 429 w 521"/>
              <a:gd name="T31" fmla="*/ 30 h 592"/>
              <a:gd name="T32" fmla="*/ 520 w 521"/>
              <a:gd name="T33" fmla="*/ 50 h 592"/>
              <a:gd name="T34" fmla="*/ 502 w 521"/>
              <a:gd name="T35" fmla="*/ 146 h 592"/>
              <a:gd name="T36" fmla="*/ 409 w 521"/>
              <a:gd name="T37" fmla="*/ 264 h 592"/>
              <a:gd name="T38" fmla="*/ 370 w 521"/>
              <a:gd name="T39" fmla="*/ 290 h 592"/>
              <a:gd name="T40" fmla="*/ 309 w 521"/>
              <a:gd name="T41" fmla="*/ 380 h 592"/>
              <a:gd name="T42" fmla="*/ 313 w 521"/>
              <a:gd name="T43" fmla="*/ 424 h 592"/>
              <a:gd name="T44" fmla="*/ 390 w 521"/>
              <a:gd name="T45" fmla="*/ 444 h 592"/>
              <a:gd name="T46" fmla="*/ 395 w 521"/>
              <a:gd name="T47" fmla="*/ 548 h 592"/>
              <a:gd name="T48" fmla="*/ 421 w 521"/>
              <a:gd name="T49" fmla="*/ 561 h 592"/>
              <a:gd name="T50" fmla="*/ 407 w 521"/>
              <a:gd name="T51" fmla="*/ 592 h 592"/>
              <a:gd name="T52" fmla="*/ 260 w 521"/>
              <a:gd name="T53" fmla="*/ 592 h 592"/>
              <a:gd name="T54" fmla="*/ 405 w 521"/>
              <a:gd name="T55" fmla="*/ 227 h 592"/>
              <a:gd name="T56" fmla="*/ 471 w 521"/>
              <a:gd name="T57" fmla="*/ 135 h 592"/>
              <a:gd name="T58" fmla="*/ 480 w 521"/>
              <a:gd name="T59" fmla="*/ 63 h 592"/>
              <a:gd name="T60" fmla="*/ 423 w 521"/>
              <a:gd name="T61" fmla="*/ 68 h 592"/>
              <a:gd name="T62" fmla="*/ 417 w 521"/>
              <a:gd name="T63" fmla="*/ 178 h 592"/>
              <a:gd name="T64" fmla="*/ 117 w 521"/>
              <a:gd name="T65" fmla="*/ 229 h 592"/>
              <a:gd name="T66" fmla="*/ 98 w 521"/>
              <a:gd name="T67" fmla="*/ 136 h 592"/>
              <a:gd name="T68" fmla="*/ 92 w 521"/>
              <a:gd name="T69" fmla="*/ 63 h 592"/>
              <a:gd name="T70" fmla="*/ 34 w 521"/>
              <a:gd name="T71" fmla="*/ 68 h 592"/>
              <a:gd name="T72" fmla="*/ 89 w 521"/>
              <a:gd name="T73" fmla="*/ 204 h 592"/>
              <a:gd name="T74" fmla="*/ 260 w 521"/>
              <a:gd name="T75" fmla="*/ 478 h 592"/>
              <a:gd name="T76" fmla="*/ 217 w 521"/>
              <a:gd name="T77" fmla="*/ 491 h 592"/>
              <a:gd name="T78" fmla="*/ 290 w 521"/>
              <a:gd name="T79" fmla="*/ 506 h 592"/>
              <a:gd name="T80" fmla="*/ 290 w 521"/>
              <a:gd name="T81" fmla="*/ 478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21" h="592">
                <a:moveTo>
                  <a:pt x="260" y="592"/>
                </a:moveTo>
                <a:cubicBezTo>
                  <a:pt x="211" y="592"/>
                  <a:pt x="162" y="592"/>
                  <a:pt x="114" y="592"/>
                </a:cubicBezTo>
                <a:cubicBezTo>
                  <a:pt x="104" y="592"/>
                  <a:pt x="99" y="587"/>
                  <a:pt x="99" y="577"/>
                </a:cubicBezTo>
                <a:cubicBezTo>
                  <a:pt x="99" y="571"/>
                  <a:pt x="99" y="566"/>
                  <a:pt x="99" y="561"/>
                </a:cubicBezTo>
                <a:cubicBezTo>
                  <a:pt x="99" y="553"/>
                  <a:pt x="104" y="548"/>
                  <a:pt x="112" y="548"/>
                </a:cubicBezTo>
                <a:cubicBezTo>
                  <a:pt x="117" y="548"/>
                  <a:pt x="121" y="547"/>
                  <a:pt x="126" y="548"/>
                </a:cubicBezTo>
                <a:cubicBezTo>
                  <a:pt x="129" y="548"/>
                  <a:pt x="131" y="547"/>
                  <a:pt x="131" y="543"/>
                </a:cubicBezTo>
                <a:cubicBezTo>
                  <a:pt x="130" y="513"/>
                  <a:pt x="130" y="482"/>
                  <a:pt x="130" y="452"/>
                </a:cubicBezTo>
                <a:cubicBezTo>
                  <a:pt x="130" y="446"/>
                  <a:pt x="129" y="440"/>
                  <a:pt x="132" y="434"/>
                </a:cubicBezTo>
                <a:cubicBezTo>
                  <a:pt x="136" y="427"/>
                  <a:pt x="141" y="424"/>
                  <a:pt x="149" y="424"/>
                </a:cubicBezTo>
                <a:cubicBezTo>
                  <a:pt x="165" y="424"/>
                  <a:pt x="181" y="424"/>
                  <a:pt x="197" y="424"/>
                </a:cubicBezTo>
                <a:cubicBezTo>
                  <a:pt x="201" y="424"/>
                  <a:pt x="207" y="426"/>
                  <a:pt x="210" y="423"/>
                </a:cubicBezTo>
                <a:cubicBezTo>
                  <a:pt x="213" y="420"/>
                  <a:pt x="211" y="414"/>
                  <a:pt x="211" y="409"/>
                </a:cubicBezTo>
                <a:cubicBezTo>
                  <a:pt x="211" y="402"/>
                  <a:pt x="211" y="395"/>
                  <a:pt x="211" y="388"/>
                </a:cubicBezTo>
                <a:cubicBezTo>
                  <a:pt x="213" y="368"/>
                  <a:pt x="205" y="351"/>
                  <a:pt x="190" y="338"/>
                </a:cubicBezTo>
                <a:cubicBezTo>
                  <a:pt x="173" y="322"/>
                  <a:pt x="158" y="303"/>
                  <a:pt x="146" y="283"/>
                </a:cubicBezTo>
                <a:cubicBezTo>
                  <a:pt x="142" y="278"/>
                  <a:pt x="137" y="277"/>
                  <a:pt x="132" y="275"/>
                </a:cubicBezTo>
                <a:cubicBezTo>
                  <a:pt x="114" y="267"/>
                  <a:pt x="98" y="257"/>
                  <a:pt x="84" y="244"/>
                </a:cubicBezTo>
                <a:cubicBezTo>
                  <a:pt x="58" y="223"/>
                  <a:pt x="40" y="196"/>
                  <a:pt x="26" y="165"/>
                </a:cubicBezTo>
                <a:cubicBezTo>
                  <a:pt x="16" y="142"/>
                  <a:pt x="9" y="117"/>
                  <a:pt x="4" y="92"/>
                </a:cubicBezTo>
                <a:cubicBezTo>
                  <a:pt x="1" y="78"/>
                  <a:pt x="0" y="63"/>
                  <a:pt x="0" y="48"/>
                </a:cubicBezTo>
                <a:cubicBezTo>
                  <a:pt x="0" y="36"/>
                  <a:pt x="6" y="30"/>
                  <a:pt x="18" y="30"/>
                </a:cubicBezTo>
                <a:cubicBezTo>
                  <a:pt x="43" y="30"/>
                  <a:pt x="67" y="30"/>
                  <a:pt x="91" y="30"/>
                </a:cubicBezTo>
                <a:cubicBezTo>
                  <a:pt x="95" y="30"/>
                  <a:pt x="97" y="28"/>
                  <a:pt x="96" y="24"/>
                </a:cubicBezTo>
                <a:cubicBezTo>
                  <a:pt x="96" y="22"/>
                  <a:pt x="96" y="20"/>
                  <a:pt x="96" y="18"/>
                </a:cubicBezTo>
                <a:cubicBezTo>
                  <a:pt x="97" y="8"/>
                  <a:pt x="103" y="2"/>
                  <a:pt x="113" y="2"/>
                </a:cubicBezTo>
                <a:cubicBezTo>
                  <a:pt x="155" y="2"/>
                  <a:pt x="198" y="2"/>
                  <a:pt x="240" y="2"/>
                </a:cubicBezTo>
                <a:cubicBezTo>
                  <a:pt x="256" y="2"/>
                  <a:pt x="273" y="0"/>
                  <a:pt x="290" y="1"/>
                </a:cubicBezTo>
                <a:cubicBezTo>
                  <a:pt x="329" y="3"/>
                  <a:pt x="369" y="1"/>
                  <a:pt x="409" y="2"/>
                </a:cubicBezTo>
                <a:cubicBezTo>
                  <a:pt x="417" y="2"/>
                  <a:pt x="423" y="8"/>
                  <a:pt x="423" y="16"/>
                </a:cubicBezTo>
                <a:cubicBezTo>
                  <a:pt x="423" y="18"/>
                  <a:pt x="423" y="21"/>
                  <a:pt x="423" y="24"/>
                </a:cubicBezTo>
                <a:cubicBezTo>
                  <a:pt x="423" y="30"/>
                  <a:pt x="423" y="30"/>
                  <a:pt x="429" y="30"/>
                </a:cubicBezTo>
                <a:cubicBezTo>
                  <a:pt x="453" y="30"/>
                  <a:pt x="477" y="30"/>
                  <a:pt x="501" y="30"/>
                </a:cubicBezTo>
                <a:cubicBezTo>
                  <a:pt x="515" y="30"/>
                  <a:pt x="521" y="36"/>
                  <a:pt x="520" y="50"/>
                </a:cubicBezTo>
                <a:cubicBezTo>
                  <a:pt x="519" y="65"/>
                  <a:pt x="518" y="79"/>
                  <a:pt x="515" y="94"/>
                </a:cubicBezTo>
                <a:cubicBezTo>
                  <a:pt x="513" y="112"/>
                  <a:pt x="508" y="129"/>
                  <a:pt x="502" y="146"/>
                </a:cubicBezTo>
                <a:cubicBezTo>
                  <a:pt x="492" y="171"/>
                  <a:pt x="480" y="195"/>
                  <a:pt x="463" y="216"/>
                </a:cubicBezTo>
                <a:cubicBezTo>
                  <a:pt x="448" y="236"/>
                  <a:pt x="430" y="252"/>
                  <a:pt x="409" y="264"/>
                </a:cubicBezTo>
                <a:cubicBezTo>
                  <a:pt x="400" y="269"/>
                  <a:pt x="391" y="274"/>
                  <a:pt x="382" y="277"/>
                </a:cubicBezTo>
                <a:cubicBezTo>
                  <a:pt x="375" y="279"/>
                  <a:pt x="373" y="285"/>
                  <a:pt x="370" y="290"/>
                </a:cubicBezTo>
                <a:cubicBezTo>
                  <a:pt x="357" y="309"/>
                  <a:pt x="342" y="327"/>
                  <a:pt x="325" y="343"/>
                </a:cubicBezTo>
                <a:cubicBezTo>
                  <a:pt x="314" y="353"/>
                  <a:pt x="309" y="365"/>
                  <a:pt x="309" y="380"/>
                </a:cubicBezTo>
                <a:cubicBezTo>
                  <a:pt x="309" y="393"/>
                  <a:pt x="309" y="406"/>
                  <a:pt x="309" y="419"/>
                </a:cubicBezTo>
                <a:cubicBezTo>
                  <a:pt x="309" y="423"/>
                  <a:pt x="310" y="424"/>
                  <a:pt x="313" y="424"/>
                </a:cubicBezTo>
                <a:cubicBezTo>
                  <a:pt x="332" y="424"/>
                  <a:pt x="351" y="424"/>
                  <a:pt x="370" y="424"/>
                </a:cubicBezTo>
                <a:cubicBezTo>
                  <a:pt x="381" y="424"/>
                  <a:pt x="390" y="432"/>
                  <a:pt x="390" y="444"/>
                </a:cubicBezTo>
                <a:cubicBezTo>
                  <a:pt x="389" y="476"/>
                  <a:pt x="390" y="509"/>
                  <a:pt x="389" y="542"/>
                </a:cubicBezTo>
                <a:cubicBezTo>
                  <a:pt x="389" y="547"/>
                  <a:pt x="391" y="548"/>
                  <a:pt x="395" y="548"/>
                </a:cubicBezTo>
                <a:cubicBezTo>
                  <a:pt x="399" y="547"/>
                  <a:pt x="404" y="548"/>
                  <a:pt x="408" y="548"/>
                </a:cubicBezTo>
                <a:cubicBezTo>
                  <a:pt x="416" y="548"/>
                  <a:pt x="421" y="553"/>
                  <a:pt x="421" y="561"/>
                </a:cubicBezTo>
                <a:cubicBezTo>
                  <a:pt x="421" y="566"/>
                  <a:pt x="421" y="572"/>
                  <a:pt x="421" y="578"/>
                </a:cubicBezTo>
                <a:cubicBezTo>
                  <a:pt x="421" y="587"/>
                  <a:pt x="416" y="592"/>
                  <a:pt x="407" y="592"/>
                </a:cubicBezTo>
                <a:cubicBezTo>
                  <a:pt x="383" y="592"/>
                  <a:pt x="359" y="592"/>
                  <a:pt x="336" y="592"/>
                </a:cubicBezTo>
                <a:cubicBezTo>
                  <a:pt x="310" y="592"/>
                  <a:pt x="285" y="592"/>
                  <a:pt x="260" y="592"/>
                </a:cubicBezTo>
                <a:close/>
                <a:moveTo>
                  <a:pt x="402" y="228"/>
                </a:moveTo>
                <a:cubicBezTo>
                  <a:pt x="404" y="229"/>
                  <a:pt x="405" y="228"/>
                  <a:pt x="405" y="227"/>
                </a:cubicBezTo>
                <a:cubicBezTo>
                  <a:pt x="412" y="222"/>
                  <a:pt x="418" y="217"/>
                  <a:pt x="424" y="211"/>
                </a:cubicBezTo>
                <a:cubicBezTo>
                  <a:pt x="445" y="190"/>
                  <a:pt x="460" y="164"/>
                  <a:pt x="471" y="135"/>
                </a:cubicBezTo>
                <a:cubicBezTo>
                  <a:pt x="478" y="114"/>
                  <a:pt x="483" y="92"/>
                  <a:pt x="486" y="69"/>
                </a:cubicBezTo>
                <a:cubicBezTo>
                  <a:pt x="487" y="63"/>
                  <a:pt x="487" y="63"/>
                  <a:pt x="480" y="63"/>
                </a:cubicBezTo>
                <a:cubicBezTo>
                  <a:pt x="463" y="63"/>
                  <a:pt x="446" y="63"/>
                  <a:pt x="428" y="63"/>
                </a:cubicBezTo>
                <a:cubicBezTo>
                  <a:pt x="424" y="63"/>
                  <a:pt x="423" y="64"/>
                  <a:pt x="423" y="68"/>
                </a:cubicBezTo>
                <a:cubicBezTo>
                  <a:pt x="423" y="81"/>
                  <a:pt x="423" y="94"/>
                  <a:pt x="423" y="108"/>
                </a:cubicBezTo>
                <a:cubicBezTo>
                  <a:pt x="423" y="131"/>
                  <a:pt x="422" y="155"/>
                  <a:pt x="417" y="178"/>
                </a:cubicBezTo>
                <a:cubicBezTo>
                  <a:pt x="413" y="195"/>
                  <a:pt x="408" y="212"/>
                  <a:pt x="402" y="228"/>
                </a:cubicBezTo>
                <a:close/>
                <a:moveTo>
                  <a:pt x="117" y="229"/>
                </a:moveTo>
                <a:cubicBezTo>
                  <a:pt x="114" y="217"/>
                  <a:pt x="110" y="205"/>
                  <a:pt x="107" y="193"/>
                </a:cubicBezTo>
                <a:cubicBezTo>
                  <a:pt x="102" y="174"/>
                  <a:pt x="99" y="155"/>
                  <a:pt x="98" y="136"/>
                </a:cubicBezTo>
                <a:cubicBezTo>
                  <a:pt x="96" y="113"/>
                  <a:pt x="97" y="90"/>
                  <a:pt x="97" y="68"/>
                </a:cubicBezTo>
                <a:cubicBezTo>
                  <a:pt x="97" y="64"/>
                  <a:pt x="96" y="63"/>
                  <a:pt x="92" y="63"/>
                </a:cubicBezTo>
                <a:cubicBezTo>
                  <a:pt x="74" y="63"/>
                  <a:pt x="56" y="63"/>
                  <a:pt x="38" y="63"/>
                </a:cubicBezTo>
                <a:cubicBezTo>
                  <a:pt x="34" y="63"/>
                  <a:pt x="33" y="64"/>
                  <a:pt x="34" y="68"/>
                </a:cubicBezTo>
                <a:cubicBezTo>
                  <a:pt x="37" y="92"/>
                  <a:pt x="42" y="115"/>
                  <a:pt x="50" y="138"/>
                </a:cubicBezTo>
                <a:cubicBezTo>
                  <a:pt x="59" y="162"/>
                  <a:pt x="72" y="184"/>
                  <a:pt x="89" y="204"/>
                </a:cubicBezTo>
                <a:cubicBezTo>
                  <a:pt x="97" y="213"/>
                  <a:pt x="107" y="222"/>
                  <a:pt x="117" y="229"/>
                </a:cubicBezTo>
                <a:close/>
                <a:moveTo>
                  <a:pt x="260" y="478"/>
                </a:moveTo>
                <a:cubicBezTo>
                  <a:pt x="250" y="478"/>
                  <a:pt x="240" y="478"/>
                  <a:pt x="230" y="478"/>
                </a:cubicBezTo>
                <a:cubicBezTo>
                  <a:pt x="222" y="478"/>
                  <a:pt x="217" y="484"/>
                  <a:pt x="217" y="491"/>
                </a:cubicBezTo>
                <a:cubicBezTo>
                  <a:pt x="217" y="500"/>
                  <a:pt x="222" y="505"/>
                  <a:pt x="230" y="506"/>
                </a:cubicBezTo>
                <a:cubicBezTo>
                  <a:pt x="250" y="506"/>
                  <a:pt x="270" y="506"/>
                  <a:pt x="290" y="506"/>
                </a:cubicBezTo>
                <a:cubicBezTo>
                  <a:pt x="298" y="505"/>
                  <a:pt x="303" y="500"/>
                  <a:pt x="303" y="492"/>
                </a:cubicBezTo>
                <a:cubicBezTo>
                  <a:pt x="303" y="484"/>
                  <a:pt x="298" y="478"/>
                  <a:pt x="290" y="478"/>
                </a:cubicBezTo>
                <a:cubicBezTo>
                  <a:pt x="280" y="478"/>
                  <a:pt x="270" y="478"/>
                  <a:pt x="260" y="4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295" name="TextBox 5"/>
          <p:cNvSpPr txBox="1">
            <a:spLocks noChangeArrowheads="1"/>
          </p:cNvSpPr>
          <p:nvPr/>
        </p:nvSpPr>
        <p:spPr bwMode="auto">
          <a:xfrm>
            <a:off x="3480802" y="2998620"/>
            <a:ext cx="34559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400" b="1" dirty="0">
                <a:latin typeface="Times New Roman" panose="02020603050405020304" pitchFamily="18" charset="0"/>
              </a:rPr>
              <a:t>6</a:t>
            </a:r>
            <a:r>
              <a:rPr lang="ru-RU" altLang="ru-RU" b="1" dirty="0">
                <a:latin typeface="Times New Roman" panose="02020603050405020304" pitchFamily="18" charset="0"/>
              </a:rPr>
              <a:t> призеров и победителей Всероссийской и Московской олимпиады школьников</a:t>
            </a:r>
          </a:p>
        </p:txBody>
      </p:sp>
      <p:sp>
        <p:nvSpPr>
          <p:cNvPr id="12296" name="TextBox 6"/>
          <p:cNvSpPr txBox="1">
            <a:spLocks noChangeArrowheads="1"/>
          </p:cNvSpPr>
          <p:nvPr/>
        </p:nvSpPr>
        <p:spPr bwMode="auto">
          <a:xfrm>
            <a:off x="3477642" y="1537077"/>
            <a:ext cx="5040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b="1" dirty="0" smtClean="0">
                <a:latin typeface="Times New Roman" panose="02020603050405020304" pitchFamily="18" charset="0"/>
              </a:rPr>
              <a:t>234 </a:t>
            </a:r>
            <a:r>
              <a:rPr lang="ru-RU" altLang="ru-RU" sz="2800" b="1" dirty="0">
                <a:latin typeface="Times New Roman" panose="02020603050405020304" pitchFamily="18" charset="0"/>
              </a:rPr>
              <a:t>отличников</a:t>
            </a:r>
          </a:p>
        </p:txBody>
      </p:sp>
      <p:sp>
        <p:nvSpPr>
          <p:cNvPr id="12297" name="TextBox 7"/>
          <p:cNvSpPr txBox="1">
            <a:spLocks noChangeArrowheads="1"/>
          </p:cNvSpPr>
          <p:nvPr/>
        </p:nvSpPr>
        <p:spPr bwMode="auto">
          <a:xfrm>
            <a:off x="3480802" y="3966993"/>
            <a:ext cx="2879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b="1" dirty="0">
                <a:latin typeface="Times New Roman" panose="02020603050405020304" pitchFamily="18" charset="0"/>
              </a:rPr>
              <a:t>57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</a:rPr>
              <a:t>золотых значков ГТО</a:t>
            </a:r>
          </a:p>
        </p:txBody>
      </p:sp>
      <p:pic>
        <p:nvPicPr>
          <p:cNvPr id="12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370" y="1628776"/>
            <a:ext cx="377983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494" y="4724401"/>
            <a:ext cx="1763712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6" descr="https://gym1505.ru/sites/default/files/news/vosh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0" r="16508"/>
          <a:stretch>
            <a:fillRect/>
          </a:stretch>
        </p:blipFill>
        <p:spPr bwMode="auto">
          <a:xfrm>
            <a:off x="9190832" y="3429000"/>
            <a:ext cx="126047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8" descr="https://avatars.mds.yandex.net/get-zen_doc/198938/pub_5bf2ccc1d13b0d00ad1119b4_5bf2ce16ae92b000a9f9cd30/scale_12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706" y="5373689"/>
            <a:ext cx="144145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83757" y="4490868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призеров и победителей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олимпиады «Не прервется связь поколений»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7642" y="5472058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 победители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олимпиады «Музеи. Парки. Усадьбы»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7642" y="1896769"/>
            <a:ext cx="56879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2- 8 классы – 180 человек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классы –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класс – 9 человек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 –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366286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sp>
        <p:nvSpPr>
          <p:cNvPr id="4" name="Полилиния 3"/>
          <p:cNvSpPr/>
          <p:nvPr/>
        </p:nvSpPr>
        <p:spPr>
          <a:xfrm>
            <a:off x="0" y="-23813"/>
            <a:ext cx="6766719" cy="4064001"/>
          </a:xfrm>
          <a:custGeom>
            <a:avLst/>
            <a:gdLst>
              <a:gd name="connsiteX0" fmla="*/ 0 w 5254907"/>
              <a:gd name="connsiteY0" fmla="*/ 0 h 4062714"/>
              <a:gd name="connsiteX1" fmla="*/ 4618299 w 5254907"/>
              <a:gd name="connsiteY1" fmla="*/ 11574 h 4062714"/>
              <a:gd name="connsiteX2" fmla="*/ 5254907 w 5254907"/>
              <a:gd name="connsiteY2" fmla="*/ 2083443 h 4062714"/>
              <a:gd name="connsiteX3" fmla="*/ 0 w 5254907"/>
              <a:gd name="connsiteY3" fmla="*/ 4062714 h 4062714"/>
              <a:gd name="connsiteX4" fmla="*/ 0 w 5254907"/>
              <a:gd name="connsiteY4" fmla="*/ 0 h 406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4907" h="4062714">
                <a:moveTo>
                  <a:pt x="0" y="0"/>
                </a:moveTo>
                <a:lnTo>
                  <a:pt x="4618299" y="11574"/>
                </a:lnTo>
                <a:lnTo>
                  <a:pt x="5254907" y="2083443"/>
                </a:lnTo>
                <a:lnTo>
                  <a:pt x="0" y="4062714"/>
                </a:lnTo>
                <a:cubicBezTo>
                  <a:pt x="3858" y="2708476"/>
                  <a:pt x="7717" y="1354238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Полилиния 4"/>
          <p:cNvSpPr/>
          <p:nvPr/>
        </p:nvSpPr>
        <p:spPr>
          <a:xfrm>
            <a:off x="5879306" y="-23813"/>
            <a:ext cx="6311107" cy="3524251"/>
          </a:xfrm>
          <a:custGeom>
            <a:avLst/>
            <a:gdLst>
              <a:gd name="connsiteX0" fmla="*/ 0 w 4572000"/>
              <a:gd name="connsiteY0" fmla="*/ 0 h 3472405"/>
              <a:gd name="connsiteX1" fmla="*/ 1088020 w 4572000"/>
              <a:gd name="connsiteY1" fmla="*/ 3472405 h 3472405"/>
              <a:gd name="connsiteX2" fmla="*/ 4572000 w 4572000"/>
              <a:gd name="connsiteY2" fmla="*/ 2291787 h 3472405"/>
              <a:gd name="connsiteX3" fmla="*/ 4560425 w 4572000"/>
              <a:gd name="connsiteY3" fmla="*/ 11574 h 3472405"/>
              <a:gd name="connsiteX4" fmla="*/ 0 w 4572000"/>
              <a:gd name="connsiteY4" fmla="*/ 0 h 347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472405">
                <a:moveTo>
                  <a:pt x="0" y="0"/>
                </a:moveTo>
                <a:lnTo>
                  <a:pt x="1088020" y="3472405"/>
                </a:lnTo>
                <a:lnTo>
                  <a:pt x="4572000" y="2291787"/>
                </a:lnTo>
                <a:cubicBezTo>
                  <a:pt x="4568142" y="1531716"/>
                  <a:pt x="4564283" y="771645"/>
                  <a:pt x="4560425" y="11574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олилиния 5"/>
          <p:cNvSpPr/>
          <p:nvPr/>
        </p:nvSpPr>
        <p:spPr>
          <a:xfrm>
            <a:off x="0" y="2605089"/>
            <a:ext cx="6546057" cy="4281487"/>
          </a:xfrm>
          <a:custGeom>
            <a:avLst/>
            <a:gdLst>
              <a:gd name="connsiteX0" fmla="*/ 0 w 5046562"/>
              <a:gd name="connsiteY0" fmla="*/ 1435261 h 4282633"/>
              <a:gd name="connsiteX1" fmla="*/ 3796496 w 5046562"/>
              <a:gd name="connsiteY1" fmla="*/ 0 h 4282633"/>
              <a:gd name="connsiteX2" fmla="*/ 5046562 w 5046562"/>
              <a:gd name="connsiteY2" fmla="*/ 4282633 h 4282633"/>
              <a:gd name="connsiteX3" fmla="*/ 0 w 5046562"/>
              <a:gd name="connsiteY3" fmla="*/ 4282633 h 4282633"/>
              <a:gd name="connsiteX4" fmla="*/ 0 w 5046562"/>
              <a:gd name="connsiteY4" fmla="*/ 1435261 h 428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6562" h="4282633">
                <a:moveTo>
                  <a:pt x="0" y="1435261"/>
                </a:moveTo>
                <a:lnTo>
                  <a:pt x="3796496" y="0"/>
                </a:lnTo>
                <a:lnTo>
                  <a:pt x="5046562" y="4282633"/>
                </a:lnTo>
                <a:lnTo>
                  <a:pt x="0" y="4282633"/>
                </a:lnTo>
                <a:lnTo>
                  <a:pt x="0" y="143526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5375126" y="2139950"/>
            <a:ext cx="6815287" cy="4746625"/>
          </a:xfrm>
          <a:custGeom>
            <a:avLst/>
            <a:gdLst>
              <a:gd name="connsiteX0" fmla="*/ 4988689 w 4988689"/>
              <a:gd name="connsiteY0" fmla="*/ 0 h 4641448"/>
              <a:gd name="connsiteX1" fmla="*/ 4988689 w 4988689"/>
              <a:gd name="connsiteY1" fmla="*/ 4629873 h 4641448"/>
              <a:gd name="connsiteX2" fmla="*/ 833378 w 4988689"/>
              <a:gd name="connsiteY2" fmla="*/ 4641448 h 4641448"/>
              <a:gd name="connsiteX3" fmla="*/ 57874 w 4988689"/>
              <a:gd name="connsiteY3" fmla="*/ 1898248 h 4641448"/>
              <a:gd name="connsiteX4" fmla="*/ 0 w 4988689"/>
              <a:gd name="connsiteY4" fmla="*/ 1747777 h 4641448"/>
              <a:gd name="connsiteX5" fmla="*/ 4988689 w 4988689"/>
              <a:gd name="connsiteY5" fmla="*/ 0 h 464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8689" h="4641448">
                <a:moveTo>
                  <a:pt x="4988689" y="0"/>
                </a:moveTo>
                <a:lnTo>
                  <a:pt x="4988689" y="4629873"/>
                </a:lnTo>
                <a:lnTo>
                  <a:pt x="833378" y="4641448"/>
                </a:lnTo>
                <a:lnTo>
                  <a:pt x="57874" y="1898248"/>
                </a:lnTo>
                <a:lnTo>
                  <a:pt x="0" y="1747777"/>
                </a:lnTo>
                <a:lnTo>
                  <a:pt x="498868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11271" name="Group 24"/>
          <p:cNvGrpSpPr>
            <a:grpSpLocks/>
          </p:cNvGrpSpPr>
          <p:nvPr/>
        </p:nvGrpSpPr>
        <p:grpSpPr bwMode="auto">
          <a:xfrm>
            <a:off x="5518945" y="2420938"/>
            <a:ext cx="1296987" cy="1104900"/>
            <a:chOff x="5418138" y="4568825"/>
            <a:chExt cx="568325" cy="508001"/>
          </a:xfrm>
        </p:grpSpPr>
        <p:sp>
          <p:nvSpPr>
            <p:cNvPr id="11280" name="Freeform 5"/>
            <p:cNvSpPr>
              <a:spLocks/>
            </p:cNvSpPr>
            <p:nvPr/>
          </p:nvSpPr>
          <p:spPr bwMode="auto">
            <a:xfrm>
              <a:off x="5795963" y="4730750"/>
              <a:ext cx="128588" cy="346075"/>
            </a:xfrm>
            <a:custGeom>
              <a:avLst/>
              <a:gdLst>
                <a:gd name="T0" fmla="*/ 128588 w 40"/>
                <a:gd name="T1" fmla="*/ 0 h 107"/>
                <a:gd name="T2" fmla="*/ 128588 w 40"/>
                <a:gd name="T3" fmla="*/ 346075 h 107"/>
                <a:gd name="T4" fmla="*/ 0 w 40"/>
                <a:gd name="T5" fmla="*/ 346075 h 107"/>
                <a:gd name="T6" fmla="*/ 0 w 40"/>
                <a:gd name="T7" fmla="*/ 333138 h 107"/>
                <a:gd name="T8" fmla="*/ 0 w 40"/>
                <a:gd name="T9" fmla="*/ 132608 h 107"/>
                <a:gd name="T10" fmla="*/ 9644 w 40"/>
                <a:gd name="T11" fmla="*/ 113202 h 107"/>
                <a:gd name="T12" fmla="*/ 128588 w 40"/>
                <a:gd name="T13" fmla="*/ 0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" h="107">
                  <a:moveTo>
                    <a:pt x="40" y="0"/>
                  </a:moveTo>
                  <a:cubicBezTo>
                    <a:pt x="40" y="107"/>
                    <a:pt x="40" y="107"/>
                    <a:pt x="40" y="107"/>
                  </a:cubicBezTo>
                  <a:cubicBezTo>
                    <a:pt x="40" y="107"/>
                    <a:pt x="14" y="107"/>
                    <a:pt x="0" y="107"/>
                  </a:cubicBezTo>
                  <a:cubicBezTo>
                    <a:pt x="0" y="106"/>
                    <a:pt x="0" y="104"/>
                    <a:pt x="0" y="103"/>
                  </a:cubicBezTo>
                  <a:cubicBezTo>
                    <a:pt x="0" y="82"/>
                    <a:pt x="0" y="62"/>
                    <a:pt x="0" y="41"/>
                  </a:cubicBezTo>
                  <a:cubicBezTo>
                    <a:pt x="0" y="39"/>
                    <a:pt x="1" y="36"/>
                    <a:pt x="3" y="35"/>
                  </a:cubicBezTo>
                  <a:cubicBezTo>
                    <a:pt x="14" y="24"/>
                    <a:pt x="40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81" name="Freeform 6"/>
            <p:cNvSpPr>
              <a:spLocks/>
            </p:cNvSpPr>
            <p:nvPr/>
          </p:nvSpPr>
          <p:spPr bwMode="auto">
            <a:xfrm>
              <a:off x="5418138" y="4568825"/>
              <a:ext cx="568325" cy="323850"/>
            </a:xfrm>
            <a:custGeom>
              <a:avLst/>
              <a:gdLst>
                <a:gd name="T0" fmla="*/ 261559 w 176"/>
                <a:gd name="T1" fmla="*/ 259080 h 100"/>
                <a:gd name="T2" fmla="*/ 461764 w 176"/>
                <a:gd name="T3" fmla="*/ 71247 h 100"/>
                <a:gd name="T4" fmla="*/ 448848 w 176"/>
                <a:gd name="T5" fmla="*/ 55055 h 100"/>
                <a:gd name="T6" fmla="*/ 455306 w 176"/>
                <a:gd name="T7" fmla="*/ 25908 h 100"/>
                <a:gd name="T8" fmla="*/ 542492 w 176"/>
                <a:gd name="T9" fmla="*/ 3239 h 100"/>
                <a:gd name="T10" fmla="*/ 565096 w 176"/>
                <a:gd name="T11" fmla="*/ 29147 h 100"/>
                <a:gd name="T12" fmla="*/ 542492 w 176"/>
                <a:gd name="T13" fmla="*/ 110109 h 100"/>
                <a:gd name="T14" fmla="*/ 510201 w 176"/>
                <a:gd name="T15" fmla="*/ 119825 h 100"/>
                <a:gd name="T16" fmla="*/ 497284 w 176"/>
                <a:gd name="T17" fmla="*/ 100394 h 100"/>
                <a:gd name="T18" fmla="*/ 432702 w 176"/>
                <a:gd name="T19" fmla="*/ 158687 h 100"/>
                <a:gd name="T20" fmla="*/ 271246 w 176"/>
                <a:gd name="T21" fmla="*/ 310896 h 100"/>
                <a:gd name="T22" fmla="*/ 248642 w 176"/>
                <a:gd name="T23" fmla="*/ 310896 h 100"/>
                <a:gd name="T24" fmla="*/ 164685 w 176"/>
                <a:gd name="T25" fmla="*/ 226695 h 100"/>
                <a:gd name="T26" fmla="*/ 142081 w 176"/>
                <a:gd name="T27" fmla="*/ 223457 h 100"/>
                <a:gd name="T28" fmla="*/ 32291 w 176"/>
                <a:gd name="T29" fmla="*/ 323850 h 100"/>
                <a:gd name="T30" fmla="*/ 29062 w 176"/>
                <a:gd name="T31" fmla="*/ 323850 h 100"/>
                <a:gd name="T32" fmla="*/ 32291 w 176"/>
                <a:gd name="T33" fmla="*/ 265557 h 100"/>
                <a:gd name="T34" fmla="*/ 145310 w 176"/>
                <a:gd name="T35" fmla="*/ 161925 h 100"/>
                <a:gd name="T36" fmla="*/ 164685 w 176"/>
                <a:gd name="T37" fmla="*/ 161925 h 100"/>
                <a:gd name="T38" fmla="*/ 255100 w 176"/>
                <a:gd name="T39" fmla="*/ 252603 h 100"/>
                <a:gd name="T40" fmla="*/ 261559 w 176"/>
                <a:gd name="T41" fmla="*/ 259080 h 1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76" h="100">
                  <a:moveTo>
                    <a:pt x="81" y="80"/>
                  </a:moveTo>
                  <a:cubicBezTo>
                    <a:pt x="102" y="60"/>
                    <a:pt x="122" y="41"/>
                    <a:pt x="143" y="22"/>
                  </a:cubicBezTo>
                  <a:cubicBezTo>
                    <a:pt x="141" y="20"/>
                    <a:pt x="140" y="19"/>
                    <a:pt x="139" y="17"/>
                  </a:cubicBezTo>
                  <a:cubicBezTo>
                    <a:pt x="135" y="14"/>
                    <a:pt x="136" y="10"/>
                    <a:pt x="141" y="8"/>
                  </a:cubicBezTo>
                  <a:cubicBezTo>
                    <a:pt x="150" y="6"/>
                    <a:pt x="159" y="3"/>
                    <a:pt x="168" y="1"/>
                  </a:cubicBezTo>
                  <a:cubicBezTo>
                    <a:pt x="173" y="0"/>
                    <a:pt x="176" y="3"/>
                    <a:pt x="175" y="9"/>
                  </a:cubicBezTo>
                  <a:cubicBezTo>
                    <a:pt x="173" y="17"/>
                    <a:pt x="170" y="26"/>
                    <a:pt x="168" y="34"/>
                  </a:cubicBezTo>
                  <a:cubicBezTo>
                    <a:pt x="166" y="40"/>
                    <a:pt x="163" y="41"/>
                    <a:pt x="158" y="37"/>
                  </a:cubicBezTo>
                  <a:cubicBezTo>
                    <a:pt x="157" y="35"/>
                    <a:pt x="155" y="33"/>
                    <a:pt x="154" y="31"/>
                  </a:cubicBezTo>
                  <a:cubicBezTo>
                    <a:pt x="147" y="38"/>
                    <a:pt x="140" y="44"/>
                    <a:pt x="134" y="49"/>
                  </a:cubicBezTo>
                  <a:cubicBezTo>
                    <a:pt x="117" y="65"/>
                    <a:pt x="100" y="80"/>
                    <a:pt x="84" y="96"/>
                  </a:cubicBezTo>
                  <a:cubicBezTo>
                    <a:pt x="81" y="99"/>
                    <a:pt x="79" y="98"/>
                    <a:pt x="77" y="96"/>
                  </a:cubicBezTo>
                  <a:cubicBezTo>
                    <a:pt x="68" y="87"/>
                    <a:pt x="59" y="78"/>
                    <a:pt x="51" y="70"/>
                  </a:cubicBezTo>
                  <a:cubicBezTo>
                    <a:pt x="48" y="67"/>
                    <a:pt x="47" y="67"/>
                    <a:pt x="44" y="69"/>
                  </a:cubicBezTo>
                  <a:cubicBezTo>
                    <a:pt x="33" y="80"/>
                    <a:pt x="21" y="90"/>
                    <a:pt x="10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0" y="90"/>
                    <a:pt x="0" y="90"/>
                    <a:pt x="10" y="82"/>
                  </a:cubicBezTo>
                  <a:cubicBezTo>
                    <a:pt x="21" y="71"/>
                    <a:pt x="33" y="61"/>
                    <a:pt x="45" y="50"/>
                  </a:cubicBezTo>
                  <a:cubicBezTo>
                    <a:pt x="47" y="48"/>
                    <a:pt x="49" y="48"/>
                    <a:pt x="51" y="50"/>
                  </a:cubicBezTo>
                  <a:cubicBezTo>
                    <a:pt x="60" y="60"/>
                    <a:pt x="70" y="69"/>
                    <a:pt x="79" y="78"/>
                  </a:cubicBezTo>
                  <a:cubicBezTo>
                    <a:pt x="80" y="79"/>
                    <a:pt x="80" y="79"/>
                    <a:pt x="81" y="8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7">
              <a:extLst/>
            </p:cNvPr>
            <p:cNvSpPr>
              <a:spLocks/>
            </p:cNvSpPr>
            <p:nvPr/>
          </p:nvSpPr>
          <p:spPr bwMode="auto">
            <a:xfrm>
              <a:off x="5450137" y="4856400"/>
              <a:ext cx="130082" cy="220426"/>
            </a:xfrm>
            <a:custGeom>
              <a:avLst/>
              <a:gdLst>
                <a:gd name="T0" fmla="*/ 37 w 40"/>
                <a:gd name="T1" fmla="*/ 0 h 68"/>
                <a:gd name="T2" fmla="*/ 40 w 40"/>
                <a:gd name="T3" fmla="*/ 2 h 68"/>
                <a:gd name="T4" fmla="*/ 40 w 40"/>
                <a:gd name="T5" fmla="*/ 67 h 68"/>
                <a:gd name="T6" fmla="*/ 40 w 40"/>
                <a:gd name="T7" fmla="*/ 68 h 68"/>
                <a:gd name="T8" fmla="*/ 0 w 40"/>
                <a:gd name="T9" fmla="*/ 68 h 68"/>
                <a:gd name="T10" fmla="*/ 0 w 40"/>
                <a:gd name="T11" fmla="*/ 34 h 68"/>
                <a:gd name="T12" fmla="*/ 1 w 40"/>
                <a:gd name="T13" fmla="*/ 32 h 68"/>
                <a:gd name="T14" fmla="*/ 37 w 40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8">
                  <a:moveTo>
                    <a:pt x="37" y="0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24"/>
                    <a:pt x="40" y="46"/>
                    <a:pt x="40" y="67"/>
                  </a:cubicBezTo>
                  <a:cubicBezTo>
                    <a:pt x="40" y="67"/>
                    <a:pt x="40" y="68"/>
                    <a:pt x="40" y="68"/>
                  </a:cubicBezTo>
                  <a:cubicBezTo>
                    <a:pt x="27" y="68"/>
                    <a:pt x="14" y="68"/>
                    <a:pt x="0" y="68"/>
                  </a:cubicBezTo>
                  <a:cubicBezTo>
                    <a:pt x="0" y="57"/>
                    <a:pt x="0" y="45"/>
                    <a:pt x="0" y="34"/>
                  </a:cubicBezTo>
                  <a:cubicBezTo>
                    <a:pt x="0" y="33"/>
                    <a:pt x="1" y="32"/>
                    <a:pt x="1" y="32"/>
                  </a:cubicBezTo>
                  <a:cubicBezTo>
                    <a:pt x="13" y="21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11283" name="Freeform 8"/>
            <p:cNvSpPr>
              <a:spLocks/>
            </p:cNvSpPr>
            <p:nvPr/>
          </p:nvSpPr>
          <p:spPr bwMode="auto">
            <a:xfrm>
              <a:off x="5621338" y="4895850"/>
              <a:ext cx="128588" cy="180975"/>
            </a:xfrm>
            <a:custGeom>
              <a:avLst/>
              <a:gdLst>
                <a:gd name="T0" fmla="*/ 128588 w 40"/>
                <a:gd name="T1" fmla="*/ 0 h 56"/>
                <a:gd name="T2" fmla="*/ 128588 w 40"/>
                <a:gd name="T3" fmla="*/ 180975 h 56"/>
                <a:gd name="T4" fmla="*/ 0 w 40"/>
                <a:gd name="T5" fmla="*/ 180975 h 56"/>
                <a:gd name="T6" fmla="*/ 0 w 40"/>
                <a:gd name="T7" fmla="*/ 6463 h 56"/>
                <a:gd name="T8" fmla="*/ 45006 w 40"/>
                <a:gd name="T9" fmla="*/ 54939 h 56"/>
                <a:gd name="T10" fmla="*/ 67509 w 40"/>
                <a:gd name="T11" fmla="*/ 54939 h 56"/>
                <a:gd name="T12" fmla="*/ 128588 w 40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" h="56">
                  <a:moveTo>
                    <a:pt x="40" y="0"/>
                  </a:moveTo>
                  <a:cubicBezTo>
                    <a:pt x="40" y="19"/>
                    <a:pt x="40" y="37"/>
                    <a:pt x="40" y="56"/>
                  </a:cubicBezTo>
                  <a:cubicBezTo>
                    <a:pt x="27" y="56"/>
                    <a:pt x="14" y="56"/>
                    <a:pt x="0" y="56"/>
                  </a:cubicBezTo>
                  <a:cubicBezTo>
                    <a:pt x="0" y="39"/>
                    <a:pt x="0" y="2"/>
                    <a:pt x="0" y="2"/>
                  </a:cubicBezTo>
                  <a:cubicBezTo>
                    <a:pt x="0" y="2"/>
                    <a:pt x="10" y="12"/>
                    <a:pt x="14" y="17"/>
                  </a:cubicBezTo>
                  <a:cubicBezTo>
                    <a:pt x="16" y="19"/>
                    <a:pt x="18" y="20"/>
                    <a:pt x="21" y="17"/>
                  </a:cubicBezTo>
                  <a:cubicBezTo>
                    <a:pt x="27" y="11"/>
                    <a:pt x="33" y="6"/>
                    <a:pt x="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272" name="TextBox 17"/>
          <p:cNvSpPr txBox="1">
            <a:spLocks noChangeArrowheads="1"/>
          </p:cNvSpPr>
          <p:nvPr/>
        </p:nvSpPr>
        <p:spPr bwMode="auto">
          <a:xfrm>
            <a:off x="1918494" y="549275"/>
            <a:ext cx="39608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</a:rPr>
              <a:t>Эффективная образовательная программа дошкольного уровня образования</a:t>
            </a:r>
          </a:p>
          <a:p>
            <a:endParaRPr lang="ru-RU" altLang="ru-RU" sz="2000" b="1" dirty="0">
              <a:latin typeface="Times New Roman" panose="02020603050405020304" pitchFamily="18" charset="0"/>
            </a:endParaRPr>
          </a:p>
          <a:p>
            <a:r>
              <a:rPr lang="ru-RU" altLang="ru-RU" sz="2000" b="1" dirty="0">
                <a:latin typeface="Times New Roman" panose="02020603050405020304" pitchFamily="18" charset="0"/>
              </a:rPr>
              <a:t>Раннее изучение английского языка</a:t>
            </a:r>
          </a:p>
        </p:txBody>
      </p:sp>
      <p:sp>
        <p:nvSpPr>
          <p:cNvPr id="11273" name="TextBox 18"/>
          <p:cNvSpPr txBox="1">
            <a:spLocks noChangeArrowheads="1"/>
          </p:cNvSpPr>
          <p:nvPr/>
        </p:nvSpPr>
        <p:spPr bwMode="auto">
          <a:xfrm>
            <a:off x="6815931" y="0"/>
            <a:ext cx="36004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</a:rPr>
              <a:t>Эффективная начальная школа</a:t>
            </a:r>
          </a:p>
          <a:p>
            <a:r>
              <a:rPr lang="ru-RU" altLang="ru-RU" sz="2000" b="1" dirty="0">
                <a:latin typeface="Times New Roman" panose="02020603050405020304" pitchFamily="18" charset="0"/>
              </a:rPr>
              <a:t>Классно-урочная система </a:t>
            </a:r>
          </a:p>
          <a:p>
            <a:endParaRPr lang="ru-RU" altLang="ru-RU" sz="2000" b="1" dirty="0">
              <a:latin typeface="Times New Roman" panose="02020603050405020304" pitchFamily="18" charset="0"/>
            </a:endParaRPr>
          </a:p>
          <a:p>
            <a:r>
              <a:rPr lang="ru-RU" altLang="ru-RU" sz="2000" b="1" dirty="0">
                <a:latin typeface="Times New Roman" panose="02020603050405020304" pitchFamily="18" charset="0"/>
              </a:rPr>
              <a:t>Шахматы в школе</a:t>
            </a:r>
          </a:p>
          <a:p>
            <a:endParaRPr lang="ru-RU" altLang="ru-RU" sz="2000" b="1" dirty="0">
              <a:latin typeface="Times New Roman" panose="02020603050405020304" pitchFamily="18" charset="0"/>
            </a:endParaRPr>
          </a:p>
          <a:p>
            <a:r>
              <a:rPr lang="ru-RU" altLang="ru-RU" sz="2000" b="1" dirty="0">
                <a:latin typeface="Times New Roman" panose="02020603050405020304" pitchFamily="18" charset="0"/>
              </a:rPr>
              <a:t>Программа углубленного изучения английского языка</a:t>
            </a:r>
            <a:endParaRPr lang="en-GB" altLang="ru-RU" sz="2000" b="1" dirty="0">
              <a:latin typeface="Times New Roman" panose="02020603050405020304" pitchFamily="18" charset="0"/>
            </a:endParaRPr>
          </a:p>
        </p:txBody>
      </p:sp>
      <p:sp>
        <p:nvSpPr>
          <p:cNvPr id="11274" name="TextBox 19"/>
          <p:cNvSpPr txBox="1">
            <a:spLocks noChangeArrowheads="1"/>
          </p:cNvSpPr>
          <p:nvPr/>
        </p:nvSpPr>
        <p:spPr bwMode="auto">
          <a:xfrm>
            <a:off x="1847056" y="4365625"/>
            <a:ext cx="4064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400" b="1">
                <a:latin typeface="Times New Roman" panose="02020603050405020304" pitchFamily="18" charset="0"/>
              </a:rPr>
              <a:t>Инженерный класс в московской школе</a:t>
            </a:r>
          </a:p>
          <a:p>
            <a:endParaRPr lang="ru-RU" altLang="ru-RU" sz="2400" b="1">
              <a:latin typeface="Times New Roman" panose="02020603050405020304" pitchFamily="18" charset="0"/>
            </a:endParaRPr>
          </a:p>
          <a:p>
            <a:r>
              <a:rPr lang="ru-RU" altLang="ru-RU" sz="2400" b="1">
                <a:latin typeface="Times New Roman" panose="02020603050405020304" pitchFamily="18" charset="0"/>
              </a:rPr>
              <a:t>Профильные классы</a:t>
            </a:r>
          </a:p>
          <a:p>
            <a:pPr algn="just"/>
            <a:endParaRPr lang="en-GB" altLang="ru-RU" sz="1600">
              <a:solidFill>
                <a:srgbClr val="FFFFFF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11275" name="TextBox 20"/>
          <p:cNvSpPr txBox="1">
            <a:spLocks noChangeArrowheads="1"/>
          </p:cNvSpPr>
          <p:nvPr/>
        </p:nvSpPr>
        <p:spPr bwMode="auto">
          <a:xfrm>
            <a:off x="6563520" y="3860801"/>
            <a:ext cx="410368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400" b="1" dirty="0">
                <a:latin typeface="Times New Roman" panose="02020603050405020304" pitchFamily="18" charset="0"/>
              </a:rPr>
              <a:t>Математическая вертикаль</a:t>
            </a:r>
          </a:p>
          <a:p>
            <a:endParaRPr lang="ru-RU" altLang="ru-RU" sz="2400" b="1" dirty="0">
              <a:latin typeface="Times New Roman" panose="02020603050405020304" pitchFamily="18" charset="0"/>
            </a:endParaRPr>
          </a:p>
          <a:p>
            <a:r>
              <a:rPr lang="ru-RU" altLang="ru-RU" sz="2400" b="1" dirty="0" err="1">
                <a:latin typeface="Times New Roman" panose="02020603050405020304" pitchFamily="18" charset="0"/>
              </a:rPr>
              <a:t>Предпрофильные</a:t>
            </a:r>
            <a:r>
              <a:rPr lang="ru-RU" altLang="ru-RU" sz="2400" b="1" dirty="0">
                <a:latin typeface="Times New Roman" panose="02020603050405020304" pitchFamily="18" charset="0"/>
              </a:rPr>
              <a:t> классы</a:t>
            </a:r>
          </a:p>
          <a:p>
            <a:endParaRPr lang="ru-RU" altLang="ru-RU" sz="2400" b="1" dirty="0">
              <a:latin typeface="Times New Roman" panose="02020603050405020304" pitchFamily="18" charset="0"/>
            </a:endParaRPr>
          </a:p>
          <a:p>
            <a:r>
              <a:rPr lang="ru-RU" altLang="ru-RU" sz="2400" b="1" dirty="0">
                <a:latin typeface="Times New Roman" panose="02020603050405020304" pitchFamily="18" charset="0"/>
              </a:rPr>
              <a:t>Программа углубленного изучения английского языка</a:t>
            </a:r>
            <a:endParaRPr lang="en-GB" altLang="ru-RU" sz="2400" b="1" dirty="0">
              <a:latin typeface="Times New Roman" panose="02020603050405020304" pitchFamily="18" charset="0"/>
            </a:endParaRPr>
          </a:p>
        </p:txBody>
      </p:sp>
      <p:sp>
        <p:nvSpPr>
          <p:cNvPr id="11276" name="TextBox 21"/>
          <p:cNvSpPr txBox="1">
            <a:spLocks noChangeArrowheads="1"/>
          </p:cNvSpPr>
          <p:nvPr/>
        </p:nvSpPr>
        <p:spPr bwMode="auto">
          <a:xfrm>
            <a:off x="5663407" y="1125538"/>
            <a:ext cx="6445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6000" b="1">
                <a:solidFill>
                  <a:srgbClr val="FFFFFF"/>
                </a:solidFill>
                <a:latin typeface="Open Sans"/>
              </a:rPr>
              <a:t>1</a:t>
            </a:r>
            <a:endParaRPr lang="en-GB" altLang="ru-RU" sz="6000" b="1">
              <a:solidFill>
                <a:srgbClr val="FFFFFF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11277" name="TextBox 22"/>
          <p:cNvSpPr txBox="1">
            <a:spLocks noChangeArrowheads="1"/>
          </p:cNvSpPr>
          <p:nvPr/>
        </p:nvSpPr>
        <p:spPr bwMode="auto">
          <a:xfrm>
            <a:off x="7174707" y="2349501"/>
            <a:ext cx="6445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6000" b="1">
                <a:solidFill>
                  <a:srgbClr val="FFFFFF"/>
                </a:solidFill>
                <a:latin typeface="Open Sans"/>
              </a:rPr>
              <a:t>2</a:t>
            </a:r>
            <a:endParaRPr lang="en-GB" altLang="ru-RU" sz="6000" b="1">
              <a:solidFill>
                <a:srgbClr val="FFFFFF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11278" name="TextBox 23"/>
          <p:cNvSpPr txBox="1">
            <a:spLocks noChangeArrowheads="1"/>
          </p:cNvSpPr>
          <p:nvPr/>
        </p:nvSpPr>
        <p:spPr bwMode="auto">
          <a:xfrm>
            <a:off x="5950745" y="3789363"/>
            <a:ext cx="644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6000" b="1">
                <a:solidFill>
                  <a:srgbClr val="FFFFFF"/>
                </a:solidFill>
                <a:latin typeface="Noto Sans"/>
                <a:ea typeface="Noto Sans"/>
                <a:cs typeface="Noto Sans"/>
              </a:rPr>
              <a:t>3</a:t>
            </a:r>
            <a:endParaRPr lang="en-GB" altLang="ru-RU" sz="6000" b="1">
              <a:solidFill>
                <a:srgbClr val="FFFFFF"/>
              </a:solidFill>
              <a:latin typeface="Noto Sans"/>
              <a:ea typeface="Noto Sans"/>
              <a:cs typeface="Noto Sans"/>
            </a:endParaRPr>
          </a:p>
        </p:txBody>
      </p:sp>
      <p:sp>
        <p:nvSpPr>
          <p:cNvPr id="11279" name="TextBox 24"/>
          <p:cNvSpPr txBox="1">
            <a:spLocks noChangeArrowheads="1"/>
          </p:cNvSpPr>
          <p:nvPr/>
        </p:nvSpPr>
        <p:spPr bwMode="auto">
          <a:xfrm>
            <a:off x="4439445" y="3141663"/>
            <a:ext cx="6445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6000" b="1">
                <a:solidFill>
                  <a:srgbClr val="FFFFFF"/>
                </a:solidFill>
                <a:latin typeface="Noto Sans"/>
                <a:ea typeface="Noto Sans"/>
                <a:cs typeface="Noto Sans"/>
              </a:rPr>
              <a:t>4</a:t>
            </a:r>
            <a:endParaRPr lang="en-GB" altLang="ru-RU" sz="6000" b="1">
              <a:solidFill>
                <a:srgbClr val="FFFFFF"/>
              </a:solidFill>
              <a:latin typeface="Noto Sans"/>
              <a:ea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9705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283;p36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60165" y="2398079"/>
            <a:ext cx="2822995" cy="43665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3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263;p33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b="15631"/>
          <a:stretch/>
        </p:blipFill>
        <p:spPr>
          <a:xfrm>
            <a:off x="-27414" y="1065633"/>
            <a:ext cx="3862958" cy="33248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9;p34"/>
          <p:cNvSpPr txBox="1">
            <a:spLocks/>
          </p:cNvSpPr>
          <p:nvPr/>
        </p:nvSpPr>
        <p:spPr>
          <a:xfrm>
            <a:off x="7535365" y="1065633"/>
            <a:ext cx="4655047" cy="3227463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70"/>
              <a:buFont typeface="Calibri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Реализация концепции развития математического образования через участие в проекте «Математическая вертикаль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»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35" y="2248276"/>
            <a:ext cx="2213844" cy="119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72" y="2273314"/>
            <a:ext cx="1953193" cy="114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11" y="1065633"/>
            <a:ext cx="2240954" cy="118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544" y="1065633"/>
            <a:ext cx="1970477" cy="118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Google Shape;278;p35"/>
          <p:cNvSpPr txBox="1">
            <a:spLocks/>
          </p:cNvSpPr>
          <p:nvPr/>
        </p:nvSpPr>
        <p:spPr>
          <a:xfrm>
            <a:off x="3835543" y="2042536"/>
            <a:ext cx="3699821" cy="636828"/>
          </a:xfrm>
          <a:prstGeom prst="rect">
            <a:avLst/>
          </a:prstGeom>
          <a:solidFill>
            <a:srgbClr val="EDEDED"/>
          </a:solidFill>
          <a:ln w="28575" cap="flat" cmpd="sng">
            <a:solidFill>
              <a:srgbClr val="8DA9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1F3864"/>
              </a:buClr>
              <a:buFont typeface="Arimo"/>
              <a:buNone/>
            </a:pPr>
            <a:r>
              <a:rPr lang="ru-RU" sz="2400" b="1" kern="0" dirty="0" err="1" smtClean="0">
                <a:solidFill>
                  <a:srgbClr val="1F3864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Предпрофильные</a:t>
            </a:r>
            <a:r>
              <a:rPr lang="ru-RU" sz="2400" b="1" kern="0" dirty="0" smtClean="0">
                <a:solidFill>
                  <a:srgbClr val="1F3864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классы</a:t>
            </a:r>
            <a:endParaRPr lang="ru-RU" sz="2400" b="1" kern="0" dirty="0">
              <a:solidFill>
                <a:srgbClr val="1F3864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14" y="3416610"/>
            <a:ext cx="3393351" cy="331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Google Shape;285;p36"/>
          <p:cNvSpPr txBox="1">
            <a:spLocks/>
          </p:cNvSpPr>
          <p:nvPr/>
        </p:nvSpPr>
        <p:spPr>
          <a:xfrm>
            <a:off x="2854846" y="5373216"/>
            <a:ext cx="5505838" cy="923348"/>
          </a:xfrm>
          <a:prstGeom prst="rect">
            <a:avLst/>
          </a:prstGeom>
          <a:solidFill>
            <a:srgbClr val="F2F2F2"/>
          </a:solidFill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1F3864"/>
              </a:buClr>
              <a:buSzPts val="4800"/>
              <a:buFont typeface="Arimo"/>
              <a:buNone/>
            </a:pPr>
            <a:r>
              <a:rPr lang="ru-RU" sz="2400" b="1" kern="0" dirty="0" smtClean="0">
                <a:solidFill>
                  <a:srgbClr val="1F3864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Инженерный класс в московской школе</a:t>
            </a:r>
            <a:endParaRPr lang="ru-RU" sz="2400" b="1" kern="0" dirty="0">
              <a:solidFill>
                <a:srgbClr val="1F3864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17" name="Google Shape;285;p36"/>
          <p:cNvSpPr txBox="1">
            <a:spLocks/>
          </p:cNvSpPr>
          <p:nvPr/>
        </p:nvSpPr>
        <p:spPr>
          <a:xfrm>
            <a:off x="3358902" y="3933056"/>
            <a:ext cx="4339237" cy="648302"/>
          </a:xfrm>
          <a:prstGeom prst="rect">
            <a:avLst/>
          </a:prstGeom>
          <a:solidFill>
            <a:srgbClr val="F2F2F2"/>
          </a:solidFill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1F3864"/>
              </a:buClr>
              <a:buSzPts val="4800"/>
              <a:buFont typeface="Arimo"/>
              <a:buNone/>
            </a:pPr>
            <a:r>
              <a:rPr lang="ru-RU" sz="2400" b="1" kern="0" dirty="0" smtClean="0">
                <a:solidFill>
                  <a:srgbClr val="1F3864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Профильное образование</a:t>
            </a:r>
            <a:endParaRPr lang="ru-RU" sz="2400" b="1" kern="0" dirty="0">
              <a:solidFill>
                <a:srgbClr val="1F3864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55" y="4003819"/>
            <a:ext cx="2753385" cy="275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https://bgtrk.ru/upload/iblock/30a/30a71a4e068f39ed8f8f6e5a028fa35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542" y="4310052"/>
            <a:ext cx="3214886" cy="244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2"/>
          <p:cNvSpPr txBox="1">
            <a:spLocks/>
          </p:cNvSpPr>
          <p:nvPr/>
        </p:nvSpPr>
        <p:spPr bwMode="auto">
          <a:xfrm>
            <a:off x="2422798" y="168359"/>
            <a:ext cx="691276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none" spc="0">
                <a:solidFill>
                  <a:srgbClr val="00A6E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Проекты</a:t>
            </a:r>
          </a:p>
        </p:txBody>
      </p:sp>
    </p:spTree>
    <p:extLst>
      <p:ext uri="{BB962C8B-B14F-4D97-AF65-F5344CB8AC3E}">
        <p14:creationId xmlns:p14="http://schemas.microsoft.com/office/powerpoint/2010/main" val="1613081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Участие в городских проектах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74726" y="1340768"/>
            <a:ext cx="8712968" cy="48245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Эффективная начальная школа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214886" y="2060848"/>
          <a:ext cx="4968552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350790" y="4149080"/>
          <a:ext cx="609600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55446" y="3933057"/>
            <a:ext cx="216024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Итоги первого года участия в проекте</a:t>
            </a:r>
          </a:p>
        </p:txBody>
      </p:sp>
    </p:spTree>
    <p:extLst>
      <p:ext uri="{BB962C8B-B14F-4D97-AF65-F5344CB8AC3E}">
        <p14:creationId xmlns:p14="http://schemas.microsoft.com/office/powerpoint/2010/main" val="268724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Участие в городских проектах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46734" y="1484784"/>
            <a:ext cx="8712968" cy="4824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Математическая вертикаль</a:t>
            </a:r>
          </a:p>
          <a:p>
            <a:pPr>
              <a:buNone/>
            </a:pPr>
            <a:r>
              <a:rPr lang="ru-RU" dirty="0" smtClean="0"/>
              <a:t>2018 – класс 25 человек</a:t>
            </a:r>
          </a:p>
          <a:p>
            <a:pPr>
              <a:buNone/>
            </a:pPr>
            <a:r>
              <a:rPr lang="ru-RU" dirty="0" smtClean="0"/>
              <a:t>2019 – класс 30 человек (98 желающих – 1/3)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Итоговая контрольная работа</a:t>
            </a:r>
          </a:p>
          <a:p>
            <a:pPr>
              <a:buNone/>
            </a:pPr>
            <a:r>
              <a:rPr lang="ru-RU" dirty="0" smtClean="0"/>
              <a:t>Писали 25 человек (100%)</a:t>
            </a:r>
          </a:p>
          <a:p>
            <a:pPr>
              <a:buNone/>
            </a:pPr>
            <a:r>
              <a:rPr lang="ru-RU" dirty="0" smtClean="0"/>
              <a:t>Справились 25 человек (100%)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183438" y="5085185"/>
            <a:ext cx="216024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Итоги первого года участия в проекте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6734" y="3284984"/>
            <a:ext cx="784887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Ресурсный центр установил проходной балл – 6</a:t>
            </a:r>
            <a:br>
              <a:rPr lang="ru-RU" b="1" dirty="0"/>
            </a:br>
            <a:r>
              <a:rPr lang="ru-RU" b="1" dirty="0"/>
              <a:t>34 обучающихся, принявших участие в тестировании набрали более 8 баллов</a:t>
            </a:r>
          </a:p>
        </p:txBody>
      </p:sp>
    </p:spTree>
    <p:extLst>
      <p:ext uri="{BB962C8B-B14F-4D97-AF65-F5344CB8AC3E}">
        <p14:creationId xmlns:p14="http://schemas.microsoft.com/office/powerpoint/2010/main" val="333635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206" y="260648"/>
            <a:ext cx="7812360" cy="43204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Инженерный класс в Московской школе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8742" y="1844825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Участие обучающихся в </a:t>
            </a:r>
            <a:r>
              <a:rPr lang="ru-RU" b="1" dirty="0" err="1" smtClean="0"/>
              <a:t>предпрофессиональном</a:t>
            </a:r>
            <a:r>
              <a:rPr lang="ru-RU" b="1" dirty="0" smtClean="0"/>
              <a:t> экзамене</a:t>
            </a:r>
          </a:p>
          <a:p>
            <a:r>
              <a:rPr lang="ru-RU" dirty="0" smtClean="0"/>
              <a:t>Информационные технологии</a:t>
            </a:r>
          </a:p>
          <a:p>
            <a:r>
              <a:rPr lang="ru-RU" dirty="0" smtClean="0"/>
              <a:t>Строительство, дизайн и архитектура</a:t>
            </a:r>
          </a:p>
          <a:p>
            <a:r>
              <a:rPr lang="ru-RU" dirty="0" smtClean="0"/>
              <a:t>Моделирование, </a:t>
            </a:r>
            <a:r>
              <a:rPr lang="ru-RU" dirty="0" err="1" smtClean="0"/>
              <a:t>прототипирование</a:t>
            </a:r>
            <a:r>
              <a:rPr lang="ru-RU" dirty="0" smtClean="0"/>
              <a:t>, прикладная математика</a:t>
            </a:r>
          </a:p>
          <a:p>
            <a:r>
              <a:rPr lang="ru-RU" dirty="0" smtClean="0"/>
              <a:t>Приборостроение и радиотехника</a:t>
            </a:r>
          </a:p>
          <a:p>
            <a:r>
              <a:rPr lang="ru-RU" dirty="0" smtClean="0"/>
              <a:t>Медицинский профиль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039422" y="1124744"/>
            <a:ext cx="194421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b="1" dirty="0"/>
              <a:t>Всего 35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978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206" y="188640"/>
            <a:ext cx="7365504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Участие в городских проектах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Инженерный класс в московской школе</a:t>
            </a:r>
          </a:p>
          <a:p>
            <a:pPr>
              <a:buNone/>
            </a:pPr>
            <a:r>
              <a:rPr lang="ru-RU" dirty="0" smtClean="0"/>
              <a:t>Городской семинар – 26.10.2018г.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206" y="2780928"/>
            <a:ext cx="2987824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047"/>
          <a:stretch>
            <a:fillRect/>
          </a:stretch>
        </p:blipFill>
        <p:spPr bwMode="auto">
          <a:xfrm>
            <a:off x="7391350" y="2780928"/>
            <a:ext cx="3275856" cy="407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511030" y="2780928"/>
            <a:ext cx="2915816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92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630710" y="144291"/>
            <a:ext cx="5184576" cy="54840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b="1" kern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235049" y="249216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44291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2494807" y="139458"/>
            <a:ext cx="6740242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none" spc="0">
                <a:solidFill>
                  <a:srgbClr val="00A6E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Правоустанавливающие документы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образовательной организации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"/>
          <a:stretch/>
        </p:blipFill>
        <p:spPr bwMode="auto">
          <a:xfrm>
            <a:off x="71888" y="1412776"/>
            <a:ext cx="351288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262" y="1472771"/>
            <a:ext cx="3539291" cy="499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884" r="6039" b="1903"/>
          <a:stretch/>
        </p:blipFill>
        <p:spPr bwMode="auto">
          <a:xfrm>
            <a:off x="4222997" y="1392163"/>
            <a:ext cx="3456345" cy="507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bg1"/>
                </a:solidFill>
              </a:rPr>
              <a:t>Предпрофильные</a:t>
            </a:r>
            <a:r>
              <a:rPr lang="ru-RU" sz="3200" b="1" dirty="0">
                <a:solidFill>
                  <a:schemeClr val="bg1"/>
                </a:solidFill>
              </a:rPr>
              <a:t> классы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в ГБОУ Школа № 1370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Направления подготовки</a:t>
            </a:r>
          </a:p>
          <a:p>
            <a:r>
              <a:rPr lang="ru-RU" b="1" dirty="0" smtClean="0"/>
              <a:t>Социально-экономическое</a:t>
            </a:r>
          </a:p>
          <a:p>
            <a:r>
              <a:rPr lang="ru-RU" b="1" dirty="0" err="1" smtClean="0"/>
              <a:t>Естественно-научное</a:t>
            </a:r>
            <a:endParaRPr lang="ru-RU" b="1" dirty="0" smtClean="0"/>
          </a:p>
          <a:p>
            <a:r>
              <a:rPr lang="ru-RU" b="1" dirty="0" smtClean="0"/>
              <a:t>Гуманитарное</a:t>
            </a:r>
          </a:p>
          <a:p>
            <a:r>
              <a:rPr lang="ru-RU" b="1" dirty="0" smtClean="0"/>
              <a:t>Технологическое (инженерное)</a:t>
            </a:r>
          </a:p>
          <a:p>
            <a:r>
              <a:rPr lang="ru-RU" b="1" dirty="0" smtClean="0"/>
              <a:t>Общеобразовательное</a:t>
            </a:r>
          </a:p>
          <a:p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62758" y="5157193"/>
            <a:ext cx="828092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/>
              <a:t>В 2019 году проведено: </a:t>
            </a:r>
            <a:r>
              <a:rPr lang="ru-RU" b="1" dirty="0"/>
              <a:t>331</a:t>
            </a:r>
            <a:r>
              <a:rPr lang="ru-RU" dirty="0"/>
              <a:t> тестирование </a:t>
            </a:r>
            <a:r>
              <a:rPr lang="ru-RU" b="1" dirty="0"/>
              <a:t>228 обучающихся</a:t>
            </a:r>
          </a:p>
          <a:p>
            <a:r>
              <a:rPr lang="ru-RU" b="1" dirty="0"/>
              <a:t>Сформировано 5 </a:t>
            </a:r>
            <a:r>
              <a:rPr lang="ru-RU" dirty="0" err="1"/>
              <a:t>предпрофильных</a:t>
            </a:r>
            <a:r>
              <a:rPr lang="ru-RU" dirty="0"/>
              <a:t> классов </a:t>
            </a:r>
            <a:r>
              <a:rPr lang="ru-RU" b="1" dirty="0"/>
              <a:t>при сохранении</a:t>
            </a:r>
            <a:r>
              <a:rPr lang="ru-RU" dirty="0"/>
              <a:t> в параллели класса </a:t>
            </a:r>
            <a:r>
              <a:rPr lang="ru-RU" b="1" dirty="0"/>
              <a:t>с углубленным изучением английского языка</a:t>
            </a:r>
            <a:r>
              <a:rPr lang="ru-RU" dirty="0"/>
              <a:t>, класса </a:t>
            </a:r>
            <a:r>
              <a:rPr lang="ru-RU" b="1" dirty="0"/>
              <a:t>«Математическая вертикаль»</a:t>
            </a:r>
            <a:r>
              <a:rPr lang="ru-RU" dirty="0"/>
              <a:t>, </a:t>
            </a:r>
            <a:r>
              <a:rPr lang="ru-RU" b="1" dirty="0"/>
              <a:t>общеобразовательных</a:t>
            </a:r>
            <a:r>
              <a:rPr lang="ru-RU" dirty="0"/>
              <a:t>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959324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Профильные классы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в ГБОУ Школа № 1370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Направления подготовки</a:t>
            </a:r>
          </a:p>
          <a:p>
            <a:r>
              <a:rPr lang="ru-RU" b="1" dirty="0" smtClean="0"/>
              <a:t>Социально-экономическое</a:t>
            </a:r>
          </a:p>
          <a:p>
            <a:r>
              <a:rPr lang="ru-RU" b="1" dirty="0" err="1" smtClean="0"/>
              <a:t>Естественно-научное</a:t>
            </a:r>
            <a:endParaRPr lang="ru-RU" b="1" dirty="0" smtClean="0"/>
          </a:p>
          <a:p>
            <a:r>
              <a:rPr lang="ru-RU" b="1" dirty="0" smtClean="0"/>
              <a:t>Гуманитарное</a:t>
            </a:r>
          </a:p>
          <a:p>
            <a:r>
              <a:rPr lang="ru-RU" b="1" dirty="0" smtClean="0"/>
              <a:t>Инженерный класс в московской школе (</a:t>
            </a:r>
            <a:r>
              <a:rPr lang="ru-RU" b="1" dirty="0" smtClean="0">
                <a:solidFill>
                  <a:srgbClr val="FF0000"/>
                </a:solidFill>
              </a:rPr>
              <a:t>3 </a:t>
            </a:r>
            <a:r>
              <a:rPr lang="ru-RU" b="1" dirty="0" smtClean="0"/>
              <a:t>направления)</a:t>
            </a:r>
          </a:p>
          <a:p>
            <a:r>
              <a:rPr lang="ru-RU" b="1" dirty="0" smtClean="0"/>
              <a:t>Общеобразовательное</a:t>
            </a:r>
          </a:p>
          <a:p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83238" y="5877272"/>
            <a:ext cx="403244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Набор по результатам ГИА -2019</a:t>
            </a:r>
          </a:p>
        </p:txBody>
      </p:sp>
    </p:spTree>
    <p:extLst>
      <p:ext uri="{BB962C8B-B14F-4D97-AF65-F5344CB8AC3E}">
        <p14:creationId xmlns:p14="http://schemas.microsoft.com/office/powerpoint/2010/main" val="749811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564904"/>
            <a:ext cx="4078288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4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2384197" y="126292"/>
            <a:ext cx="7254429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none" spc="0">
                <a:solidFill>
                  <a:srgbClr val="00A6E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Воспитательная работа в ГБОУ Школа № 1370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5534" y="1268760"/>
            <a:ext cx="115603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Значимые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мероприятия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Школа Реальных дел 2018-2019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победители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«Поиск-НИТ»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(Поиск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Новые Информационные Технологии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призеры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БУМ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«Школа Новых Технологий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финалисты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олимпиада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«Музеи. Парки. Усадьбы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победители, призеры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городской открытый конкурс по изобразительному и декоративно-прикладному творчеству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«Нет краше Родины нашей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дипломанты, лауреаты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фестиваль детского и юношеского творчества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«Эстафета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2019» «Театральный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2019»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дипломанты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физкультурно-спортивный комплекс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«Готов к труду и обороне» (ГТО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победители, призеры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Командное Стратегическое Московское Соревнование (КОСМОС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призеры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спортивные соревнования школьников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состязания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победители, призеры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Московский детско-юношеский многожанровый фестиваль-конкурс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Москва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лауреаты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86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3" name="Заголовок 2"/>
          <p:cNvSpPr txBox="1">
            <a:spLocks/>
          </p:cNvSpPr>
          <p:nvPr/>
        </p:nvSpPr>
        <p:spPr bwMode="auto">
          <a:xfrm>
            <a:off x="2566814" y="139379"/>
            <a:ext cx="675037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none" spc="0">
                <a:solidFill>
                  <a:srgbClr val="00A6E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ГБОУ Школа № 1370</a:t>
            </a:r>
          </a:p>
        </p:txBody>
      </p:sp>
      <p:pic>
        <p:nvPicPr>
          <p:cNvPr id="4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448020"/>
              </p:ext>
            </p:extLst>
          </p:nvPr>
        </p:nvGraphicFramePr>
        <p:xfrm>
          <a:off x="1989138" y="1135063"/>
          <a:ext cx="8128000" cy="2697163"/>
        </p:xfrm>
        <a:graphic>
          <a:graphicData uri="http://schemas.openxmlformats.org/drawingml/2006/table">
            <a:tbl>
              <a:tblPr firstRow="1" bandRow="1"/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634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часов по учебному плану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01.01.2018г.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01.01.2019г.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99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370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496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34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групп ДО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9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203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293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634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Охват обучающихся дополнительным</a:t>
                      </a:r>
                      <a:r>
                        <a:rPr lang="ru-RU" sz="2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образованием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9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3045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4395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Picture 4" descr="http://dongten.net/wp-noidung/uploads/2015/11/sua-sai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390" y="4452245"/>
            <a:ext cx="4440610" cy="240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808038" y="3932238"/>
            <a:ext cx="110045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Направленности, представленные в дополнительном образовании  в 2019 году: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alt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Художественная (вокальное, танцевальное, театральное и литературное творчество, декоративно-прикладное искусство) – наиболее востребованная по численности направленность ДО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alt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Физкультурно-спортивная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alt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Техническая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alt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Естественно-научная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alt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Социально-педагогическая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alt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Туристско-краеведческая</a:t>
            </a:r>
          </a:p>
        </p:txBody>
      </p:sp>
    </p:spTree>
    <p:extLst>
      <p:ext uri="{BB962C8B-B14F-4D97-AF65-F5344CB8AC3E}">
        <p14:creationId xmlns:p14="http://schemas.microsoft.com/office/powerpoint/2010/main" val="1835358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4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2305257" y="165470"/>
            <a:ext cx="7131249" cy="7667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питания в ГБОУ Школа № 1370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688062"/>
              </p:ext>
            </p:extLst>
          </p:nvPr>
        </p:nvGraphicFramePr>
        <p:xfrm>
          <a:off x="3571875" y="1719263"/>
          <a:ext cx="6432550" cy="1139825"/>
        </p:xfrm>
        <a:graphic>
          <a:graphicData uri="http://schemas.openxmlformats.org/drawingml/2006/table">
            <a:tbl>
              <a:tblPr/>
              <a:tblGrid>
                <a:gridCol w="41637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87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646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01.01.2018г.</a:t>
                      </a:r>
                    </a:p>
                  </a:txBody>
                  <a:tcPr marL="91433" marR="91433" marT="45745" marB="4574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6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бюджета г. Москвы</a:t>
                      </a:r>
                    </a:p>
                  </a:txBody>
                  <a:tcPr marL="68574" marR="68574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1 214 человек</a:t>
                      </a:r>
                    </a:p>
                  </a:txBody>
                  <a:tcPr marL="68574" marR="68574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6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 родительские средства</a:t>
                      </a:r>
                    </a:p>
                  </a:txBody>
                  <a:tcPr marL="68574" marR="68574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878 человек</a:t>
                      </a:r>
                    </a:p>
                  </a:txBody>
                  <a:tcPr marL="68574" marR="68574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857381"/>
              </p:ext>
            </p:extLst>
          </p:nvPr>
        </p:nvGraphicFramePr>
        <p:xfrm>
          <a:off x="1392238" y="4302125"/>
          <a:ext cx="6475412" cy="1201738"/>
        </p:xfrm>
        <a:graphic>
          <a:graphicData uri="http://schemas.openxmlformats.org/drawingml/2006/table">
            <a:tbl>
              <a:tblPr firstRow="1" bandRow="1"/>
              <a:tblGrid>
                <a:gridCol w="32377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377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036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01.01.2019г.</a:t>
                      </a:r>
                      <a:endParaRPr lang="ru-RU" sz="1800" dirty="0"/>
                    </a:p>
                  </a:txBody>
                  <a:tcPr marL="91443" marR="91443" marT="45701" marB="4570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бюджета г. Москвы </a:t>
                      </a:r>
                    </a:p>
                  </a:txBody>
                  <a:tcPr marL="68582" marR="68582" marT="0" marB="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1 405 человек</a:t>
                      </a:r>
                    </a:p>
                  </a:txBody>
                  <a:tcPr marL="68582" marR="68582" marT="0" marB="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6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родительские  средства</a:t>
                      </a:r>
                    </a:p>
                  </a:txBody>
                  <a:tcPr marL="68582" marR="68582" marT="0" marB="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942 человека</a:t>
                      </a:r>
                    </a:p>
                  </a:txBody>
                  <a:tcPr marL="68582" marR="68582" marT="0" marB="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2" name="Picture 27" descr="http://www.drscottlittle.com/wp-content/uploads/2015/07/bigstock-D-Small-People-Diet-82358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138238"/>
            <a:ext cx="2819400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 descr="http://biznes-kartinki.my1.ru/_ph/12/9293299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3" y="2970213"/>
            <a:ext cx="388778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4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4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8"/>
          <p:cNvSpPr txBox="1">
            <a:spLocks/>
          </p:cNvSpPr>
          <p:nvPr/>
        </p:nvSpPr>
        <p:spPr>
          <a:xfrm>
            <a:off x="2566814" y="139379"/>
            <a:ext cx="6468517" cy="7667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комплексной безопасности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ГБОУ Школа № 1370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422053"/>
              </p:ext>
            </p:extLst>
          </p:nvPr>
        </p:nvGraphicFramePr>
        <p:xfrm>
          <a:off x="1904065" y="1238509"/>
          <a:ext cx="7259821" cy="2225676"/>
        </p:xfrm>
        <a:graphic>
          <a:graphicData uri="http://schemas.openxmlformats.org/drawingml/2006/table">
            <a:tbl>
              <a:tblPr firstRow="1" bandRow="1"/>
              <a:tblGrid>
                <a:gridCol w="52699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99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3" marB="4573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3" marB="4573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камер внутреннего  наблюдения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3" marB="4573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252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3" marB="4573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камер внешнего наблюдения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3" marB="4573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3" marB="4573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домофонов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3" marB="4573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3" marB="4573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Система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«Проход и питание»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3" marB="4573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3" marB="4573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постов охраны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3" marB="4573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3" marB="4573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2854846" y="3620036"/>
            <a:ext cx="63090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здания ГБОУ Школа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№ 1370 оборудованы:</a:t>
            </a:r>
          </a:p>
          <a:p>
            <a:pPr>
              <a:buFont typeface="Arial" charset="0"/>
              <a:buChar char="•"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автоматической пожарной сигнализацией;</a:t>
            </a:r>
          </a:p>
          <a:p>
            <a:pPr>
              <a:buFont typeface="Arial" charset="0"/>
              <a:buChar char="•"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кнопкой экстренного вызова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полиции;</a:t>
            </a:r>
          </a:p>
          <a:p>
            <a:pPr>
              <a:buFont typeface="Arial" charset="0"/>
              <a:buChar char="•"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арочными и ручными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металлодетекторами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194391" y="5068549"/>
            <a:ext cx="1172983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Пропуск посетителей в здания образовательной организации посторонних лиц и въезд транспорта осуществляется в соответствии с Положением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об организации пропускного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внутриобъектового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режимов на объектах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Государственного бюджетного общеобразовательного учреждения города Москвы «Школа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№ 1370»  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8" descr="http://gosudar46.ru/images/3/propusknoj-rezhi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4"/>
          <a:stretch/>
        </p:blipFill>
        <p:spPr bwMode="auto">
          <a:xfrm>
            <a:off x="247037" y="3510385"/>
            <a:ext cx="2160240" cy="154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user\Desktop\Охра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63558" y="1103503"/>
            <a:ext cx="2899408" cy="386535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6" descr="https://infoteh-msk.ru/upload/shop_1/2/1/8/item_21864/item_218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7" y="1268760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19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4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8"/>
          <p:cNvSpPr txBox="1">
            <a:spLocks/>
          </p:cNvSpPr>
          <p:nvPr/>
        </p:nvSpPr>
        <p:spPr>
          <a:xfrm>
            <a:off x="2566814" y="139379"/>
            <a:ext cx="6468517" cy="7667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комплексной безопасности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ГБОУ Школа № 1370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1340768"/>
            <a:ext cx="5121275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5"/>
          <p:cNvSpPr>
            <a:spLocks noChangeArrowheads="1"/>
          </p:cNvSpPr>
          <p:nvPr/>
        </p:nvSpPr>
        <p:spPr bwMode="auto">
          <a:xfrm>
            <a:off x="5663158" y="1268413"/>
            <a:ext cx="6265639" cy="2160587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Открывание дверей без ключа (демонтированы все личинки, установлены запорные устройства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)</a:t>
            </a:r>
          </a:p>
        </p:txBody>
      </p:sp>
      <p:sp>
        <p:nvSpPr>
          <p:cNvPr id="13" name="Скругленный прямоугольник 15"/>
          <p:cNvSpPr>
            <a:spLocks noChangeArrowheads="1"/>
          </p:cNvSpPr>
          <p:nvPr/>
        </p:nvSpPr>
        <p:spPr bwMode="auto">
          <a:xfrm>
            <a:off x="5833481" y="3717032"/>
            <a:ext cx="6095316" cy="2582269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2018-2019гг. установлены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115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противопожарных </a:t>
            </a:r>
            <a:r>
              <a:rPr lang="ru-RU" altLang="ru-RU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дверей на эвакуационных выходах из зданий, </a:t>
            </a:r>
            <a:r>
              <a:rPr lang="ru-RU" altLang="ru-RU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электрощитовых</a:t>
            </a:r>
            <a:r>
              <a:rPr lang="ru-RU" altLang="ru-RU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специализированных кабинетах</a:t>
            </a: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4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8"/>
          <p:cNvSpPr txBox="1">
            <a:spLocks/>
          </p:cNvSpPr>
          <p:nvPr/>
        </p:nvSpPr>
        <p:spPr>
          <a:xfrm>
            <a:off x="2566814" y="139379"/>
            <a:ext cx="6468517" cy="7667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комплексной безопасности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ГБОУ Школа № 1370</a:t>
            </a:r>
          </a:p>
        </p:txBody>
      </p:sp>
      <p:sp>
        <p:nvSpPr>
          <p:cNvPr id="9" name="Скругленный прямоугольник 15"/>
          <p:cNvSpPr>
            <a:spLocks noChangeArrowheads="1"/>
          </p:cNvSpPr>
          <p:nvPr/>
        </p:nvSpPr>
        <p:spPr bwMode="auto">
          <a:xfrm>
            <a:off x="118542" y="980728"/>
            <a:ext cx="11809311" cy="108012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пожарная сигнализация  подключена к системе «Стрелец мониторинг» (выезд пожарной охраны при автоматическом поступлении сигнала) </a:t>
            </a:r>
          </a:p>
        </p:txBody>
      </p:sp>
      <p:pic>
        <p:nvPicPr>
          <p:cNvPr id="10" name="Picture 2" descr="C:\Users\user\Desktop\Стрелец.jpg"/>
          <p:cNvPicPr>
            <a:picLocks noChangeAspect="1" noChangeArrowheads="1"/>
          </p:cNvPicPr>
          <p:nvPr/>
        </p:nvPicPr>
        <p:blipFill rotWithShape="1">
          <a:blip r:embed="rId4" cstate="print"/>
          <a:srcRect b="3198"/>
          <a:stretch/>
        </p:blipFill>
        <p:spPr bwMode="auto">
          <a:xfrm>
            <a:off x="151117" y="2043461"/>
            <a:ext cx="2736304" cy="35323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3343" b="2908"/>
          <a:stretch/>
        </p:blipFill>
        <p:spPr bwMode="auto">
          <a:xfrm>
            <a:off x="3833425" y="2045922"/>
            <a:ext cx="4296950" cy="369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:\Users\user\Desktop\Стражни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71357" y="2045922"/>
            <a:ext cx="2563779" cy="34183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Скругленный прямоугольник 15"/>
          <p:cNvSpPr>
            <a:spLocks noChangeArrowheads="1"/>
          </p:cNvSpPr>
          <p:nvPr/>
        </p:nvSpPr>
        <p:spPr bwMode="auto">
          <a:xfrm>
            <a:off x="1519269" y="5877272"/>
            <a:ext cx="9289032" cy="809972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</a:t>
            </a:r>
            <a:r>
              <a:rPr kumimoji="0" lang="ru-RU" alt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электрощитовых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автономными системами пожаротушения («</a:t>
            </a:r>
            <a:r>
              <a:rPr kumimoji="0" lang="ru-RU" alt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ПироСтикер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», «Стражник»)</a:t>
            </a: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523206" y="115888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3200" b="1" dirty="0">
                <a:latin typeface="+mn-lt"/>
              </a:rPr>
              <a:t>Мы в социальных сетях</a:t>
            </a:r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>
          <a:xfrm>
            <a:off x="2031206" y="1844675"/>
            <a:ext cx="6446838" cy="4197350"/>
          </a:xfrm>
        </p:spPr>
        <p:txBody>
          <a:bodyPr/>
          <a:lstStyle/>
          <a:p>
            <a:r>
              <a:rPr lang="en-US" altLang="ru-RU" sz="3600"/>
              <a:t>sch1370sv.mskobr.ru</a:t>
            </a:r>
          </a:p>
          <a:p>
            <a:r>
              <a:rPr lang="en-US" altLang="ru-RU" sz="4000"/>
              <a:t>vk.com/sch1370</a:t>
            </a:r>
          </a:p>
          <a:p>
            <a:r>
              <a:rPr lang="en-US" altLang="ru-RU" sz="4000"/>
              <a:t>facebook.com/1370school</a:t>
            </a:r>
            <a:endParaRPr lang="ru-RU" altLang="ru-RU" sz="4000"/>
          </a:p>
        </p:txBody>
      </p:sp>
      <p:pic>
        <p:nvPicPr>
          <p:cNvPr id="3584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1" y="4221164"/>
            <a:ext cx="828198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41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30710" y="144291"/>
            <a:ext cx="5616624" cy="54840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/>
              <a:t>:</a:t>
            </a:r>
            <a:endParaRPr lang="ru-RU" sz="2400" b="1" kern="12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44291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8"/>
          <p:cNvSpPr txBox="1">
            <a:spLocks/>
          </p:cNvSpPr>
          <p:nvPr/>
        </p:nvSpPr>
        <p:spPr bwMode="auto">
          <a:xfrm>
            <a:off x="2278782" y="144291"/>
            <a:ext cx="7203257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none" spc="0">
                <a:solidFill>
                  <a:srgbClr val="00A6E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Места ведения образовательной деятельности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328103"/>
              </p:ext>
            </p:extLst>
          </p:nvPr>
        </p:nvGraphicFramePr>
        <p:xfrm>
          <a:off x="283559" y="1484784"/>
          <a:ext cx="11663363" cy="4673758"/>
        </p:xfrm>
        <a:graphic>
          <a:graphicData uri="http://schemas.openxmlformats.org/drawingml/2006/table">
            <a:tbl>
              <a:tblPr firstRow="1" bandRow="1"/>
              <a:tblGrid>
                <a:gridCol w="21902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3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333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25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25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88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1205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1234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2067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6751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736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 постройки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Тип здания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Этажность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Площадь здания, кв.м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Полезная площадь здания, кв.м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Площадь тех.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подполья, кв.м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Объём здания, куб.м.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Проектная мощность, чел.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Площадь застройки, кв.м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07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ул. Костромская, д.14,к.1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1978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65-426/1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6 042,7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4 637,2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1 405,5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24 367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640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2 002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07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ул. Костромская, д.14Г,стр.1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1987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65-426/1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6 324,9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4 581,8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1 743,1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24 389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640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2 022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Алтуфьевское ш., д.60Б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1981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65-426/1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6 024,1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4 595,8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1428,3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26 696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640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1 954,1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11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ул. Бибиревская, д.5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1985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</a:t>
                      </a: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-76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8 926,2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7 021,6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1904,6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31 150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850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3 012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ул. Костромская, д. 8А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1978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VI-44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2 918,2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2 208,2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710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11 894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240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1 759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Алтуфьевское ш., д.60Г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1988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VI-52 </a:t>
                      </a:r>
                      <a:r>
                        <a:rPr lang="en-US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B3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3 708,7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3 245,7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463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11 126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1 615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Алтуфьевское ш., д.56Б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1984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VI-44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2 847,2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1 829,5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1 017,7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9 955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240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1 051,4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Алтуфьевское ш., д.64Б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1980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VI-44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2 855,4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1 967,6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887,8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8631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240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1 580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 по ОО: 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39 647,4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30 087,4</a:t>
                      </a: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9 560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82 736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3 740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14 996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7" marR="6857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54" y="4221088"/>
            <a:ext cx="3129559" cy="233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63558" y="26064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44291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7"/>
          <p:cNvSpPr txBox="1">
            <a:spLocks/>
          </p:cNvSpPr>
          <p:nvPr/>
        </p:nvSpPr>
        <p:spPr bwMode="auto">
          <a:xfrm>
            <a:off x="2566814" y="71831"/>
            <a:ext cx="662719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none" spc="0">
                <a:solidFill>
                  <a:srgbClr val="00A6E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Контингент ГБОУ Школа № 1370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051015"/>
              </p:ext>
            </p:extLst>
          </p:nvPr>
        </p:nvGraphicFramePr>
        <p:xfrm>
          <a:off x="1702718" y="1772816"/>
          <a:ext cx="8128000" cy="2595565"/>
        </p:xfrm>
        <a:graphic>
          <a:graphicData uri="http://schemas.openxmlformats.org/drawingml/2006/table">
            <a:tbl>
              <a:tblPr firstRow="1" bandRow="1"/>
              <a:tblGrid>
                <a:gridCol w="49216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36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326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01.01.2018г.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01.01.2019г.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воспитанников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886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998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обучающихся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1-11 </a:t>
                      </a: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классов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2 380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ru-RU" sz="1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432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групп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классов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95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93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Средняя наполняемость групп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Средняя наполняемость классов 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Заголовок 7"/>
          <p:cNvSpPr txBox="1">
            <a:spLocks/>
          </p:cNvSpPr>
          <p:nvPr/>
        </p:nvSpPr>
        <p:spPr bwMode="auto">
          <a:xfrm>
            <a:off x="1774726" y="116632"/>
            <a:ext cx="675037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none" spc="0">
                <a:solidFill>
                  <a:srgbClr val="00A6E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Работники ГБОУ Школа № 1370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942105"/>
              </p:ext>
            </p:extLst>
          </p:nvPr>
        </p:nvGraphicFramePr>
        <p:xfrm>
          <a:off x="1010967" y="1094341"/>
          <a:ext cx="9764759" cy="5567012"/>
        </p:xfrm>
        <a:graphic>
          <a:graphicData uri="http://schemas.openxmlformats.org/drawingml/2006/table">
            <a:tbl>
              <a:tblPr firstRow="1" bandRow="1"/>
              <a:tblGrid>
                <a:gridCol w="6164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01.01.2018г.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01.01.2019г.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работников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Педагогические работники: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учителя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воспитатели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Прочие педагогические работники: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педагоги-психологи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социальные педагоги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учителя-логопеды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учителя-дефектологи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Другие специалисты, осуществляющие педагогическую деятельность: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7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педагоги дополнительного образования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заведующие учебной частью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74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педагог-воспитатель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4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организатор внешкольной и внеклассной работы с детьми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инструктор по физической культуре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музыкальные руководители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старшие воспитатели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86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Заслуженные учителя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Почетные работники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Отличники народного образования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Кандидаты наук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82" marR="7682" marT="768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3493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206" y="116632"/>
            <a:ext cx="7725544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Конкурс: «Учитель года 2019»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8742" y="1268761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2 учителя прошли очный этап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Кузнецова Ольга Вадимовна</a:t>
            </a:r>
            <a:r>
              <a:rPr lang="ru-RU" dirty="0" smtClean="0"/>
              <a:t>, учитель математики, </a:t>
            </a:r>
            <a:r>
              <a:rPr lang="ru-RU" sz="4400" b="1" dirty="0">
                <a:solidFill>
                  <a:srgbClr val="0070C0"/>
                </a:solidFill>
              </a:rPr>
              <a:t>призер конкурса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206" y="3068960"/>
            <a:ext cx="914400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6119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06974" y="219468"/>
            <a:ext cx="3728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Дошкольное образование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4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4646" y="1268760"/>
            <a:ext cx="10009112" cy="88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Количество воспитанников, перешедших в 1 класс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3200"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ГБОУ Школа № 1370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73;p23"/>
          <p:cNvSpPr/>
          <p:nvPr/>
        </p:nvSpPr>
        <p:spPr>
          <a:xfrm>
            <a:off x="1198662" y="2197358"/>
            <a:ext cx="5760640" cy="403952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114300" lvl="1" indent="-203200">
              <a:lnSpc>
                <a:spcPct val="75000"/>
              </a:lnSpc>
              <a:buClr>
                <a:srgbClr val="0070C0"/>
              </a:buClr>
              <a:buSzPts val="3200"/>
              <a:buFont typeface="Calibri"/>
              <a:buChar char="•"/>
            </a:pPr>
            <a:r>
              <a:rPr lang="ru-RU" sz="40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2016</a:t>
            </a:r>
            <a:endParaRPr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114300" lvl="1" indent="-279400">
              <a:lnSpc>
                <a:spcPct val="75000"/>
              </a:lnSpc>
              <a:spcBef>
                <a:spcPts val="320"/>
              </a:spcBef>
              <a:buClr>
                <a:srgbClr val="FF0000"/>
              </a:buClr>
              <a:buSzPts val="4400"/>
              <a:buFont typeface="Calibri"/>
              <a:buChar char="•"/>
            </a:pPr>
            <a:r>
              <a:rPr lang="ru-RU" sz="54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155 </a:t>
            </a:r>
            <a:r>
              <a:rPr lang="ru-RU" sz="4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(79%)</a:t>
            </a:r>
            <a:endParaRPr sz="4000" b="1" kern="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114300" lvl="1" indent="-203200">
              <a:lnSpc>
                <a:spcPct val="75000"/>
              </a:lnSpc>
              <a:spcBef>
                <a:spcPts val="440"/>
              </a:spcBef>
              <a:buClr>
                <a:srgbClr val="0070C0"/>
              </a:buClr>
              <a:buSzPts val="3200"/>
              <a:buFont typeface="Calibri"/>
              <a:buChar char="•"/>
            </a:pPr>
            <a:r>
              <a:rPr lang="ru-RU" sz="40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2017</a:t>
            </a:r>
            <a:endParaRPr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114300" lvl="1" indent="-279400">
              <a:lnSpc>
                <a:spcPct val="75000"/>
              </a:lnSpc>
              <a:spcBef>
                <a:spcPts val="320"/>
              </a:spcBef>
              <a:buClr>
                <a:srgbClr val="FF0000"/>
              </a:buClr>
              <a:buSzPts val="4400"/>
              <a:buFont typeface="Calibri"/>
              <a:buChar char="•"/>
            </a:pPr>
            <a:r>
              <a:rPr lang="ru-RU" sz="54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168 </a:t>
            </a:r>
            <a:r>
              <a:rPr lang="ru-RU" sz="4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(81</a:t>
            </a:r>
            <a:r>
              <a:rPr lang="ru-RU" sz="4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%)</a:t>
            </a:r>
            <a:endParaRPr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114300" lvl="1" indent="-203200">
              <a:lnSpc>
                <a:spcPct val="75000"/>
              </a:lnSpc>
              <a:spcBef>
                <a:spcPts val="320"/>
              </a:spcBef>
              <a:buClr>
                <a:srgbClr val="0070C0"/>
              </a:buClr>
              <a:buSzPts val="3200"/>
              <a:buFont typeface="Calibri"/>
              <a:buChar char="•"/>
            </a:pPr>
            <a:r>
              <a:rPr lang="ru-RU" sz="4000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2018</a:t>
            </a:r>
            <a:endParaRPr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114300" lvl="1" indent="-279400">
              <a:lnSpc>
                <a:spcPct val="75000"/>
              </a:lnSpc>
              <a:spcBef>
                <a:spcPts val="320"/>
              </a:spcBef>
              <a:buClr>
                <a:srgbClr val="FF0000"/>
              </a:buClr>
              <a:buSzPts val="4400"/>
              <a:buFont typeface="Calibri"/>
              <a:buChar char="•"/>
            </a:pPr>
            <a:r>
              <a:rPr lang="ru-RU" sz="54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156 </a:t>
            </a:r>
            <a:r>
              <a:rPr lang="ru-RU" sz="4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ru-RU" sz="40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87%)</a:t>
            </a:r>
            <a:endParaRPr sz="4000" b="1" kern="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077" name="Picture 5" descr="C:\Users\ereme\Desktop\arrows-up-png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99" y="2056878"/>
            <a:ext cx="310287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89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49" y="3429000"/>
            <a:ext cx="2449464" cy="308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06974" y="219468"/>
            <a:ext cx="3728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Дошкольное образование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4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575726"/>
              </p:ext>
            </p:extLst>
          </p:nvPr>
        </p:nvGraphicFramePr>
        <p:xfrm>
          <a:off x="1558702" y="1700808"/>
          <a:ext cx="8568953" cy="3271119"/>
        </p:xfrm>
        <a:graphic>
          <a:graphicData uri="http://schemas.openxmlformats.org/drawingml/2006/table">
            <a:tbl>
              <a:tblPr/>
              <a:tblGrid>
                <a:gridCol w="35679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6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69021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Размер платы, взимаемой с родителей (законных представителей) (родительской платы) воспитанников ГБОУ Школа № 1370, осваивающих общеобразовательную программу – образовательную программу дошкольного образования, за содержание (присмотр и уход) </a:t>
                      </a:r>
                      <a:endParaRPr lang="ru-RU" sz="20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7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01.01.2018г.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01.01.2019г.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7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полного дня (12 часов пребывания)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2 800 руб.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3 000 руб.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7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 кратковременного пребывания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1 600 руб.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1 700 руб.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552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A8FC-3A6C-495D-94D6-E0AEF9F1D016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Google Shape;179;p24"/>
          <p:cNvSpPr txBox="1">
            <a:spLocks/>
          </p:cNvSpPr>
          <p:nvPr/>
        </p:nvSpPr>
        <p:spPr>
          <a:xfrm>
            <a:off x="190550" y="1209167"/>
            <a:ext cx="11737304" cy="1064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80"/>
              <a:buFont typeface="Calibri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Показатели эффективности работы школы по обеспечению массового качественного образования 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Количество выпускников 11 класса, набравших по результатам 3-х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экзаменов 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Google Shape;182;p24"/>
          <p:cNvSpPr txBox="1"/>
          <p:nvPr/>
        </p:nvSpPr>
        <p:spPr>
          <a:xfrm>
            <a:off x="118542" y="2263369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 algn="ctr">
              <a:lnSpc>
                <a:spcPct val="9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от 160 до 189 баллов</a:t>
            </a:r>
            <a:endParaRPr sz="1400" b="1" kern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None/>
            </a:pPr>
            <a:endParaRPr sz="28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endParaRPr sz="28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8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757" y="3031579"/>
            <a:ext cx="4446495" cy="28149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0;p24"/>
          <p:cNvSpPr txBox="1">
            <a:spLocks/>
          </p:cNvSpPr>
          <p:nvPr/>
        </p:nvSpPr>
        <p:spPr>
          <a:xfrm>
            <a:off x="6095206" y="2263369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от 190 до 219 баллов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8" name="Google Shape;18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6168" y="2978479"/>
            <a:ext cx="4870824" cy="28662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2422798" y="168359"/>
            <a:ext cx="691276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none" spc="0">
                <a:solidFill>
                  <a:srgbClr val="00A6E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Начальное, основное, среднее общее образование</a:t>
            </a:r>
          </a:p>
        </p:txBody>
      </p:sp>
      <p:pic>
        <p:nvPicPr>
          <p:cNvPr id="11" name="Picture 2" descr="G:\Все с рабочего стола\2016-2017 учебный год\Эмблема\лого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39379"/>
            <a:ext cx="978759" cy="6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415958" y="241478"/>
            <a:ext cx="2563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sch1370sv.mskobr.ru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3948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3703</TotalTime>
  <Words>1427</Words>
  <Application>Microsoft Office PowerPoint</Application>
  <PresentationFormat>Произвольный</PresentationFormat>
  <Paragraphs>437</Paragraphs>
  <Slides>28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Конкурс: «Учитель года 2019»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ГБОУ Школа № 1370</vt:lpstr>
      <vt:lpstr>Презентация PowerPoint</vt:lpstr>
      <vt:lpstr>Презентация PowerPoint</vt:lpstr>
      <vt:lpstr>Участие в городских проектах</vt:lpstr>
      <vt:lpstr>Участие в городских проектах</vt:lpstr>
      <vt:lpstr>Инженерный класс в Московской школе</vt:lpstr>
      <vt:lpstr>Участие в городских проектах</vt:lpstr>
      <vt:lpstr>Предпрофильные классы  в ГБОУ Школа № 1370</vt:lpstr>
      <vt:lpstr>Профильные классы  в ГБОУ Школа № 1370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в социальных сетях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</dc:creator>
  <cp:lastModifiedBy>Пользователь Windows</cp:lastModifiedBy>
  <cp:revision>221</cp:revision>
  <cp:lastPrinted>2019-06-17T12:05:05Z</cp:lastPrinted>
  <dcterms:created xsi:type="dcterms:W3CDTF">2018-09-13T11:02:01Z</dcterms:created>
  <dcterms:modified xsi:type="dcterms:W3CDTF">2019-06-29T11:09:53Z</dcterms:modified>
</cp:coreProperties>
</file>