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3988" r:id="rId2"/>
    <p:sldMasterId id="2147484005" r:id="rId3"/>
  </p:sldMasterIdLst>
  <p:notesMasterIdLst>
    <p:notesMasterId r:id="rId47"/>
  </p:notesMasterIdLst>
  <p:sldIdLst>
    <p:sldId id="256" r:id="rId4"/>
    <p:sldId id="316" r:id="rId5"/>
    <p:sldId id="258" r:id="rId6"/>
    <p:sldId id="317" r:id="rId7"/>
    <p:sldId id="318" r:id="rId8"/>
    <p:sldId id="323" r:id="rId9"/>
    <p:sldId id="324" r:id="rId10"/>
    <p:sldId id="296" r:id="rId11"/>
    <p:sldId id="259" r:id="rId12"/>
    <p:sldId id="292" r:id="rId13"/>
    <p:sldId id="300" r:id="rId14"/>
    <p:sldId id="260" r:id="rId15"/>
    <p:sldId id="297" r:id="rId16"/>
    <p:sldId id="269" r:id="rId17"/>
    <p:sldId id="268" r:id="rId18"/>
    <p:sldId id="267" r:id="rId19"/>
    <p:sldId id="301" r:id="rId20"/>
    <p:sldId id="289" r:id="rId21"/>
    <p:sldId id="264" r:id="rId22"/>
    <p:sldId id="265" r:id="rId23"/>
    <p:sldId id="271" r:id="rId24"/>
    <p:sldId id="306" r:id="rId25"/>
    <p:sldId id="307" r:id="rId26"/>
    <p:sldId id="309" r:id="rId27"/>
    <p:sldId id="310" r:id="rId28"/>
    <p:sldId id="312" r:id="rId29"/>
    <p:sldId id="313" r:id="rId30"/>
    <p:sldId id="272" r:id="rId31"/>
    <p:sldId id="273" r:id="rId32"/>
    <p:sldId id="274" r:id="rId33"/>
    <p:sldId id="275" r:id="rId34"/>
    <p:sldId id="277" r:id="rId35"/>
    <p:sldId id="278" r:id="rId36"/>
    <p:sldId id="279" r:id="rId37"/>
    <p:sldId id="280" r:id="rId38"/>
    <p:sldId id="281" r:id="rId39"/>
    <p:sldId id="326" r:id="rId40"/>
    <p:sldId id="327" r:id="rId41"/>
    <p:sldId id="328" r:id="rId42"/>
    <p:sldId id="329" r:id="rId43"/>
    <p:sldId id="330" r:id="rId44"/>
    <p:sldId id="325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68" d="100"/>
          <a:sy n="68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4F9D6-B1FB-4E42-874A-C1B457CEB376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E5DB7-79BD-4008-BE1E-D5D4BCC65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1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№ </a:t>
            </a:r>
            <a:r>
              <a:rPr lang="ru-RU" sz="1200" b="1" i="0" u="none" strike="noStrike" kern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пп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адрес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Год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п-</a:t>
            </a:r>
            <a:r>
              <a:rPr lang="ru-RU" sz="1200" b="1" i="0" u="none" strike="noStrike" kern="1200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ки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Площадь здания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мощность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Факт.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Корпус 1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Путевой </a:t>
            </a:r>
            <a:r>
              <a:rPr lang="ru-RU" sz="1200" b="0" i="0" u="none" strike="noStrike" kern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</a:t>
            </a: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,</a:t>
            </a:r>
            <a:r>
              <a:rPr lang="ru-RU" sz="1200" b="0" i="0" u="none" strike="noStrike" kern="1200" baseline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д.10 А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1967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5847,4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550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657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Корпус 2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Ул. Инженерная , д.16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1961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3977,3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550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488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Корпус 3 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проезд Черского, д.5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1968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2734,4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220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177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Корпус 4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проезд Черского, д.21</a:t>
            </a:r>
            <a:r>
              <a:rPr lang="ru-RU" sz="1200" b="0" i="0" u="none" strike="noStrike" kern="1200" baseline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Б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1958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1011,8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190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94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Корпус 5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проезд Черского, д. 27</a:t>
            </a:r>
            <a:r>
              <a:rPr lang="ru-RU" sz="1200" b="0" i="0" u="none" strike="noStrike" kern="1200" baseline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А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1976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1827,6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187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187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Корпус 6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u="none" strike="noStrike" kern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ул.Стандартная</a:t>
            </a: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ru-RU" sz="1200" b="0" i="0" u="none" strike="noStrike" kern="1200" baseline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д. 33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2009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3646,7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220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316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E5DB7-79BD-4008-BE1E-D5D4BCC656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6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2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5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44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4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09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4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4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88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3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88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2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6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8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9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09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04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47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50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674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57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10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19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20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32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1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54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23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9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77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51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89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08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40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135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43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821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72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6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7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36A0-DFC5-4625-882E-CBE4240FCE2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FFFDBE8-065C-4F28-989C-C530CB7AF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7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4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16A10-B02C-4734-A469-5B8728C2DC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8A9B48-E01A-4173-893F-71AF09CAC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1.wdp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5" Type="http://schemas.openxmlformats.org/officeDocument/2006/relationships/image" Target="../media/image64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6018"/>
            <a:ext cx="9144001" cy="68840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Государственное бюджетное общеобразовательное</a:t>
            </a:r>
            <a:br>
              <a:rPr lang="ru-RU" sz="40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 учреждение «Школа № 305»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10" y="1844824"/>
            <a:ext cx="3022435" cy="226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2160">
            <a:off x="203096" y="2305631"/>
            <a:ext cx="2584073" cy="185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56">
            <a:off x="6189260" y="1830195"/>
            <a:ext cx="2771701" cy="207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0393">
            <a:off x="422327" y="4256810"/>
            <a:ext cx="2613670" cy="196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623" y="4246115"/>
            <a:ext cx="2947887" cy="1981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1615">
            <a:off x="6099190" y="4098753"/>
            <a:ext cx="2586451" cy="1866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6" y="0"/>
            <a:ext cx="9124754" cy="68133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90168" cy="4180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Конкурсы 2015-2016 учебный год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487468"/>
              </p:ext>
            </p:extLst>
          </p:nvPr>
        </p:nvGraphicFramePr>
        <p:xfrm>
          <a:off x="827584" y="1196752"/>
          <a:ext cx="3528392" cy="4150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8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36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и Всероссийские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Медвежонок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Золотое руно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Кенгуру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Зимние Интеллектуальные игры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Пегас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British Bulldog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Гелиантус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35419"/>
              </p:ext>
            </p:extLst>
          </p:nvPr>
        </p:nvGraphicFramePr>
        <p:xfrm>
          <a:off x="4581623" y="1268759"/>
          <a:ext cx="3888432" cy="35158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8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Окружные конкурсы.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                                            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игра «Что? Где? Когда?» на кубок «Воробьёвых гор»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96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конкурс сочинений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Музыкальная кроссовка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СВАО по оздоровительной аэробике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Мини-футбол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6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17"/>
            <a:ext cx="9144000" cy="6825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992889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496944" cy="5904656"/>
          </a:xfrm>
        </p:spPr>
        <p:txBody>
          <a:bodyPr>
            <a:no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«Музеи. Парки. Усадьбы.» 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бы я был  Главой управы»,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«Юные таланты Московии»,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«Юный журналист», «Умные ручки»,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«Парламентская газета»,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«Сказочная профессия»,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«Новогодние сказки»,</a:t>
            </a:r>
          </a:p>
          <a:p>
            <a:pPr lvl="0">
              <a:buClr>
                <a:srgbClr val="A53010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«Зимние забавы»,</a:t>
            </a:r>
          </a:p>
          <a:p>
            <a:pPr lvl="0">
              <a:buClr>
                <a:srgbClr val="A53010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«Лидер ученического самоуправления»,  </a:t>
            </a:r>
          </a:p>
          <a:p>
            <a:pPr lvl="0">
              <a:buClr>
                <a:srgbClr val="A53010"/>
              </a:buClr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игра советов ученического самоуправления «Компас», </a:t>
            </a:r>
          </a:p>
          <a:p>
            <a:pPr lvl="0">
              <a:buClr>
                <a:srgbClr val="A53010"/>
              </a:buClr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«Ты человек и ты за все в ответе», </a:t>
            </a:r>
          </a:p>
          <a:p>
            <a:pPr lvl="0">
              <a:buClr>
                <a:srgbClr val="A53010"/>
              </a:buClr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прервется связь поколений» </a:t>
            </a:r>
          </a:p>
          <a:p>
            <a:pPr lvl="0">
              <a:buClr>
                <a:srgbClr val="A53010"/>
              </a:buClr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«Зеленая экономика»,     </a:t>
            </a:r>
          </a:p>
          <a:p>
            <a:pPr lvl="0">
              <a:buClr>
                <a:srgbClr val="A53010"/>
              </a:buClr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любовью к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88479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9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3" y="-29515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98215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Традиционные мероприятия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77683"/>
            <a:ext cx="7920880" cy="5243605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линейка  начала учебного года;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в первоклассники;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Учителя;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 кругосветка  «Все профессии важны, все профессии нужны!»;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женский день 8 марта;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Прощание с Букварём;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фестиваль,приуроченный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тематике проходящего года;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дошкольных структурных подразделений;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линейка, посвященная Дню Победы;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звонок;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Выпускные вечера.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446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84932"/>
            <a:ext cx="7961155" cy="69969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Наша газета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5644">
            <a:off x="1035985" y="839263"/>
            <a:ext cx="1750488" cy="24761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791">
            <a:off x="866863" y="3528294"/>
            <a:ext cx="1943210" cy="2439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4823">
            <a:off x="5910671" y="3592452"/>
            <a:ext cx="1667582" cy="2311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600" y="1399382"/>
            <a:ext cx="2185250" cy="3613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7990">
            <a:off x="6174654" y="871586"/>
            <a:ext cx="1990538" cy="28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064896" cy="130100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Игра-кругосветка «Все профессии важны, все профессии нужны!»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11" y="3984917"/>
            <a:ext cx="2979027" cy="22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257145"/>
            <a:ext cx="2575747" cy="19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8056">
            <a:off x="591292" y="1459504"/>
            <a:ext cx="3135252" cy="235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5595">
            <a:off x="6081268" y="163764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9520">
            <a:off x="3478196" y="258563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27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247" y="116632"/>
            <a:ext cx="7143586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(народные гуляния)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70365">
            <a:off x="614743" y="1242252"/>
            <a:ext cx="3672408" cy="453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8050">
            <a:off x="4407082" y="1262165"/>
            <a:ext cx="4128057" cy="449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95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344/00863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4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во втором корпусе проходит массовая «Веселая утренняя зарядка»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196752"/>
            <a:ext cx="8064896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852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edsovet.su/_ld/344/00863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4" y="16801"/>
            <a:ext cx="9113946" cy="68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90" y="881878"/>
            <a:ext cx="7867074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рождены для движения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7" y="1572783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505" y="2678441"/>
            <a:ext cx="1874733" cy="316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ch305.mskobr.ru/images/cms/data/gallery/rozhdeny_dlya_dvizheniya_-_2_korpus/20160205_1457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140" y="1601958"/>
            <a:ext cx="2129631" cy="283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28" y="3356992"/>
            <a:ext cx="1944216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09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44/00863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346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5369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Детское самоуправление «</a:t>
            </a:r>
            <a:r>
              <a:rPr lang="ru-RU" b="1" dirty="0">
                <a:solidFill>
                  <a:srgbClr val="C00000"/>
                </a:solidFill>
                <a:effectLst/>
              </a:rPr>
              <a:t>Сотрудничество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91770">
            <a:off x="513596" y="1539415"/>
            <a:ext cx="2539170" cy="1799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8661" y="3751028"/>
            <a:ext cx="2869458" cy="262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25706">
            <a:off x="478334" y="3507653"/>
            <a:ext cx="3355023" cy="2713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9083">
            <a:off x="6163077" y="1393769"/>
            <a:ext cx="2414146" cy="2019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0513" y="4824675"/>
            <a:ext cx="2495550" cy="1857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9179" y="1203959"/>
            <a:ext cx="2436192" cy="223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475295"/>
            <a:ext cx="2893615" cy="193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671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081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Музейное дело в ОО: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59" y="813600"/>
            <a:ext cx="8043413" cy="5472608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Этнографический музей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«Славна Россия Мастерами!»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user\Desktop\Музей корпус 1\IMG_488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808" y="1650577"/>
            <a:ext cx="216024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0142">
            <a:off x="953325" y="1571064"/>
            <a:ext cx="180975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анирование0003 (2)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5455">
            <a:off x="5922434" y="1598501"/>
            <a:ext cx="266429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Музей корпус 1\фото305\DSC0073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721" y="3692909"/>
            <a:ext cx="3202663" cy="211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87301" y="6265809"/>
            <a:ext cx="6048672" cy="4742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музея: Кучерявенко Виктор Федорович (Заслуженный учитель РФ)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ткацкий станок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650651"/>
            <a:ext cx="1872208" cy="237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9" y="0"/>
            <a:ext cx="9144000" cy="6883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767" y="836712"/>
            <a:ext cx="7992888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ГБОУ «Школа №305»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8007"/>
              </p:ext>
            </p:extLst>
          </p:nvPr>
        </p:nvGraphicFramePr>
        <p:xfrm>
          <a:off x="575556" y="1772816"/>
          <a:ext cx="7957073" cy="3317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2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здания,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кв.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Проектная мощность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наполняемость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Корпус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Путевой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д.10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Корпус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Инженерная , д.16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Корпус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проезд Черского, д.5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Корпус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Черского, д.21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Корпус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Черского, д. 27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Корпус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Стандартная,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 33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3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" y="0"/>
            <a:ext cx="9117720" cy="68625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6632"/>
            <a:ext cx="7498080" cy="6096744"/>
          </a:xfrm>
        </p:spPr>
        <p:txBody>
          <a:bodyPr/>
          <a:lstStyle/>
          <a:p>
            <a:pPr algn="ctr"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Историко-краеведческий музей «Истоки»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IMG_99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79681"/>
            <a:ext cx="3456384" cy="2378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фото муз. предметов\IMG_998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12504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Новая папка\IMG_356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63962"/>
            <a:ext cx="4374486" cy="241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87824" y="6186838"/>
            <a:ext cx="5652120" cy="449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музея: Богачева Татьяна Ивановна</a:t>
            </a:r>
            <a:endParaRPr lang="ru-RU" dirty="0"/>
          </a:p>
        </p:txBody>
      </p:sp>
      <p:pic>
        <p:nvPicPr>
          <p:cNvPr id="6" name="Рисунок 5" descr="E:\музей2\IMG_004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55" y="3181021"/>
            <a:ext cx="252028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41277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подразделение </a:t>
            </a:r>
          </a:p>
        </p:txBody>
      </p:sp>
    </p:spTree>
    <p:extLst>
      <p:ext uri="{BB962C8B-B14F-4D97-AF65-F5344CB8AC3E}">
        <p14:creationId xmlns:p14="http://schemas.microsoft.com/office/powerpoint/2010/main" val="294258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0" y="0"/>
            <a:ext cx="9126820" cy="69274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642" y="260648"/>
            <a:ext cx="8705358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Реализуя первую годовую  задачу, педагоги  учитывают индивидуальные возможности воспитанников</a:t>
            </a:r>
          </a:p>
        </p:txBody>
      </p:sp>
      <p:pic>
        <p:nvPicPr>
          <p:cNvPr id="5" name="Picture 2" descr="C:\Users\Ксюша\Desktop\Новая папка (2)\DSC_04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9295">
            <a:off x="643195" y="1459939"/>
            <a:ext cx="2808312" cy="225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248" t="3261" r="16966"/>
          <a:stretch/>
        </p:blipFill>
        <p:spPr bwMode="auto">
          <a:xfrm rot="761381">
            <a:off x="6256925" y="1399278"/>
            <a:ext cx="1944216" cy="2003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Ксюша\Desktop\Новая папка (2)\DSC_04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1308">
            <a:off x="787784" y="4085803"/>
            <a:ext cx="2827401" cy="188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9557">
            <a:off x="6085942" y="3685103"/>
            <a:ext cx="2286182" cy="2226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sch305.mskobr.ru/images/sl301114%20%281%2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4382">
            <a:off x="3546269" y="2607304"/>
            <a:ext cx="2635820" cy="219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000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988"/>
            <a:ext cx="9144000" cy="68260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24110"/>
            <a:ext cx="7922840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опытом учителей-логопедов с воспитателями ДСП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12976"/>
            <a:ext cx="4680520" cy="285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ch305.mskobr.ru/images/DSC_08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267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960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118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8" y="764704"/>
            <a:ext cx="7922840" cy="9582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Традиционные ежегодные 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1582341"/>
            <a:ext cx="8064895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знаний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весна в Алтуфьево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конкурсы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Литературно-поэтические конкурсы;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чтецов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недели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гостиная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   детских       коллективов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утренники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соревнования; оздоровительные досуги в бассейне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«Классическая музыка»,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«Музыкальные инструменты»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Слет поколений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20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875"/>
            <a:ext cx="9144001" cy="6842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32656"/>
            <a:ext cx="878497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Результативность участия воспитанников в конкурсах различных уровней</a:t>
            </a:r>
          </a:p>
        </p:txBody>
      </p:sp>
      <p:pic>
        <p:nvPicPr>
          <p:cNvPr id="8" name="Picture 4" descr="http://sch305.mskobr.ru/images/sl051114%20%282%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1169">
            <a:off x="4732034" y="1439125"/>
            <a:ext cx="388843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sch305.mskobr.ru/images/sl141114_2%20%281%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5" y="1997046"/>
            <a:ext cx="3816424" cy="244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sch305.mskobr.ru/images/sl141114_2%20%281%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4044358"/>
            <a:ext cx="4248472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39552" y="1252096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66"/>
                </a:solidFill>
              </a:rPr>
              <a:t>Открытый межрегиональный турнир способностей «Росток» для детей старшего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874459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0" y="-9148"/>
            <a:ext cx="9151992" cy="6867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76" y="116632"/>
            <a:ext cx="7922840" cy="78866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Наши достижения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46797"/>
              </p:ext>
            </p:extLst>
          </p:nvPr>
        </p:nvGraphicFramePr>
        <p:xfrm>
          <a:off x="645516" y="764704"/>
          <a:ext cx="7280182" cy="4246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3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Название конкурса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номинация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 нет родного края!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чтецов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книга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Победители, лауреаты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 золотая осень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«Веселое пятиборье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Папа, мама, я-спортивная семья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(2 СВАО)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Веселые старты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Окружные соревнования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шашкам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Окружные соревнования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 мяча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Отборочные соревнования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«Веселые старты»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 по плаванию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Дельфиненок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241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93" y="0"/>
            <a:ext cx="915199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539"/>
            <a:ext cx="6589199" cy="128089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3997"/>
              </p:ext>
            </p:extLst>
          </p:nvPr>
        </p:nvGraphicFramePr>
        <p:xfrm>
          <a:off x="611560" y="1397000"/>
          <a:ext cx="7274768" cy="4577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Быстрая лыжня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«Золотая рыбка»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познавательная игра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«Юный патриот»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Гонки на велосипедах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 по легкой атлетике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«Веселые старты»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10(39)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«Театральная весна в Алтуфьево»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«Художественное слово»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искусств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«Поклон и память поколений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Эстафета искусств 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слово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2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pic>
        <p:nvPicPr>
          <p:cNvPr id="2050" name="Picture 2" descr="C:\Users\Надежда\Pictures\Допы\DSC_07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46" y="3694994"/>
            <a:ext cx="5014966" cy="27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Надежда\Pictures\Допы\DSC_07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89" y="1542145"/>
            <a:ext cx="4301199" cy="220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683684"/>
            <a:ext cx="3151814" cy="276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255" y="1605555"/>
            <a:ext cx="3366095" cy="203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3772" y="618814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ИЗО-студия для малышей</a:t>
            </a:r>
          </a:p>
        </p:txBody>
      </p:sp>
    </p:spTree>
    <p:extLst>
      <p:ext uri="{BB962C8B-B14F-4D97-AF65-F5344CB8AC3E}">
        <p14:creationId xmlns:p14="http://schemas.microsoft.com/office/powerpoint/2010/main" val="10873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9" name="Picture 5" descr="C:\Users\Acer305-2\Desktop\НАШИ ПРАЗДНИКИ\ИЗО-доп открытое занятие 20.04.2015\DSC_068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38" y="3462152"/>
            <a:ext cx="3627968" cy="275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cer305-2\Desktop\НАШИ ПРАЗДНИКИ\ИЗО-доп открытое занятие 22.04.2015\IMG_54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57" y="404664"/>
            <a:ext cx="8591864" cy="316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cer305-2\Desktop\НАШИ ПРАЗДНИКИ\ИЗО-доп открытое занятие 22.04.2015\IMG_54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127" y="3460923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7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6" y="-14670"/>
            <a:ext cx="9144000" cy="6827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86" y="260648"/>
            <a:ext cx="7920880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в </a:t>
            </a: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ГБОУ Школа № 305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обучаются 1918 ребенка: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086" y="1196752"/>
            <a:ext cx="8048370" cy="4824536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ДО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774 воспитанников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510 учащихся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школа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538 учащихся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учащихся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ступени среднего общего образования реализуется три профиля: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гуманитарный;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Технологический;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Общеобразовательный. </a:t>
            </a:r>
          </a:p>
          <a:p>
            <a:pPr marL="82296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" y="-21115"/>
            <a:ext cx="9134872" cy="68470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70303"/>
            <a:ext cx="5580112" cy="323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23" y="3640763"/>
            <a:ext cx="3602707" cy="289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038" y="3609322"/>
            <a:ext cx="4321528" cy="301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9"/>
          <a:stretch/>
        </p:blipFill>
        <p:spPr>
          <a:xfrm>
            <a:off x="6015270" y="579975"/>
            <a:ext cx="2664296" cy="306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887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553" y="3717032"/>
            <a:ext cx="3628344" cy="272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795" y="836712"/>
            <a:ext cx="3076348" cy="281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21" y="836712"/>
            <a:ext cx="4464495" cy="276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995"/>
          <a:stretch/>
        </p:blipFill>
        <p:spPr>
          <a:xfrm>
            <a:off x="563614" y="3717032"/>
            <a:ext cx="411448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448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Ритмика</a:t>
            </a:r>
          </a:p>
        </p:txBody>
      </p:sp>
    </p:spTree>
    <p:extLst>
      <p:ext uri="{BB962C8B-B14F-4D97-AF65-F5344CB8AC3E}">
        <p14:creationId xmlns:p14="http://schemas.microsoft.com/office/powerpoint/2010/main" val="47752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" y="0"/>
            <a:ext cx="913982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87424"/>
            <a:ext cx="356778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772" y="3429000"/>
            <a:ext cx="4483481" cy="316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12" y="3528392"/>
            <a:ext cx="410665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763" y="319813"/>
            <a:ext cx="4515490" cy="320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95925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pic>
        <p:nvPicPr>
          <p:cNvPr id="2050" name="Picture 2" descr="C:\Users\ольга\Desktop\Ритмика\IMG_49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36" y="584887"/>
            <a:ext cx="432000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ольга\Desktop\Ритмика\IMG_49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16" y="584887"/>
            <a:ext cx="413995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ольга\Desktop\Ритмика\IMG_49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728" y="3441779"/>
            <a:ext cx="413995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ольга\Desktop\Ритмика\IMG_49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96" y="3441779"/>
            <a:ext cx="43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162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4" y="0"/>
            <a:ext cx="9147273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28672"/>
            <a:ext cx="3059832" cy="272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33327"/>
            <a:ext cx="3816423" cy="267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76035"/>
            <a:ext cx="4608513" cy="255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Говорим правильно</a:t>
            </a:r>
          </a:p>
        </p:txBody>
      </p:sp>
    </p:spTree>
    <p:extLst>
      <p:ext uri="{BB962C8B-B14F-4D97-AF65-F5344CB8AC3E}">
        <p14:creationId xmlns:p14="http://schemas.microsoft.com/office/powerpoint/2010/main" val="2113664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" y="-1"/>
            <a:ext cx="9142822" cy="6882615"/>
          </a:xfrm>
          <a:prstGeom prst="rect">
            <a:avLst/>
          </a:prstGeom>
        </p:spPr>
      </p:pic>
      <p:pic>
        <p:nvPicPr>
          <p:cNvPr id="17410" name="Picture 2" descr="C:\Users\корпус5-6\Desktop\Фото-допники\IMG_5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51" y="3453003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корпус5-6\Desktop\Фото-допники\IMG_50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9"/>
          <a:stretch>
            <a:fillRect/>
          </a:stretch>
        </p:blipFill>
        <p:spPr bwMode="auto">
          <a:xfrm>
            <a:off x="4788024" y="708940"/>
            <a:ext cx="385681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корпус5-6\Desktop\Фото-допники\IMG_50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422" y="3694375"/>
            <a:ext cx="3924436" cy="261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корпус5-6\Desktop\Фото-допники\IMG_50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60" y="708940"/>
            <a:ext cx="4395071" cy="271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367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27" y="3542796"/>
            <a:ext cx="4048806" cy="266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80" y="3645024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36" y="751963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109" y="771936"/>
            <a:ext cx="41029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Учимся плавать</a:t>
            </a:r>
          </a:p>
        </p:txBody>
      </p:sp>
    </p:spTree>
    <p:extLst>
      <p:ext uri="{BB962C8B-B14F-4D97-AF65-F5344CB8AC3E}">
        <p14:creationId xmlns:p14="http://schemas.microsoft.com/office/powerpoint/2010/main" val="120896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2" y="0"/>
            <a:ext cx="9132377" cy="6858000"/>
          </a:xfrm>
          <a:prstGeom prst="rect">
            <a:avLst/>
          </a:prstGeom>
        </p:spPr>
      </p:pic>
      <p:pic>
        <p:nvPicPr>
          <p:cNvPr id="2" name="Рисунок 1" descr="IMG_80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977" y="95740"/>
            <a:ext cx="3707901" cy="334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80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878" y="95740"/>
            <a:ext cx="5022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0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73984"/>
            <a:ext cx="33945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02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73362"/>
            <a:ext cx="5469611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968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44" y="-1"/>
            <a:ext cx="9126848" cy="6840627"/>
          </a:xfrm>
          <a:prstGeom prst="rect">
            <a:avLst/>
          </a:prstGeom>
        </p:spPr>
      </p:pic>
      <p:pic>
        <p:nvPicPr>
          <p:cNvPr id="2" name="Рисунок 1" descr="IMG_81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2320"/>
            <a:ext cx="4027227" cy="332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81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38531"/>
            <a:ext cx="4613395" cy="328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1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3135" y="3407909"/>
            <a:ext cx="3922220" cy="330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14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47" y="3420312"/>
            <a:ext cx="4538210" cy="32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075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83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62" y="3429000"/>
            <a:ext cx="4464496" cy="315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83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177765"/>
            <a:ext cx="4536504" cy="320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83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820" y="3456835"/>
            <a:ext cx="4070644" cy="308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26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6" y="224580"/>
            <a:ext cx="4211960" cy="318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52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692696"/>
            <a:ext cx="7992888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состав: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41378"/>
            <a:ext cx="8064896" cy="499593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комплексе: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 работников</a:t>
            </a:r>
          </a:p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Учителей:  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работников</a:t>
            </a:r>
          </a:p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64 работника</a:t>
            </a:r>
          </a:p>
          <a:p>
            <a:pPr marL="82296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категория: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работников</a:t>
            </a:r>
          </a:p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категория: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83 работника </a:t>
            </a:r>
          </a:p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«Заслуженный учитель РФ»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 народного образования»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«Почетный работник общего </a:t>
            </a:r>
          </a:p>
          <a:p>
            <a:pPr marL="82296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РФ»           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</a:p>
        </p:txBody>
      </p:sp>
    </p:spTree>
    <p:extLst>
      <p:ext uri="{BB962C8B-B14F-4D97-AF65-F5344CB8AC3E}">
        <p14:creationId xmlns:p14="http://schemas.microsoft.com/office/powerpoint/2010/main" val="3086723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" y="0"/>
            <a:ext cx="9137192" cy="6858000"/>
          </a:xfrm>
          <a:prstGeom prst="rect">
            <a:avLst/>
          </a:prstGeom>
        </p:spPr>
      </p:pic>
      <p:pic>
        <p:nvPicPr>
          <p:cNvPr id="2" name="Рисунок 1" descr="0zkzd42nZHY.jpg"/>
          <p:cNvPicPr>
            <a:picLocks noChangeAspect="1"/>
          </p:cNvPicPr>
          <p:nvPr/>
        </p:nvPicPr>
        <p:blipFill rotWithShape="1"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81" y="488401"/>
            <a:ext cx="5954068" cy="303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033u.jpg"/>
          <p:cNvPicPr>
            <a:picLocks noChangeAspect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6526" y="3643497"/>
            <a:ext cx="5733642" cy="298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6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8526" y="474007"/>
            <a:ext cx="2448272" cy="323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cs320116.vk.me/v320116643/5e60/_xDRmtuBOO4.jpg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30" y="3523262"/>
            <a:ext cx="305928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413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34"/>
            <a:ext cx="9144000" cy="6883558"/>
          </a:xfrm>
          <a:prstGeom prst="rect">
            <a:avLst/>
          </a:prstGeom>
        </p:spPr>
      </p:pic>
      <p:pic>
        <p:nvPicPr>
          <p:cNvPr id="6" name="Picture 2" descr="C:\Users\Lenova 2-2\AppData\Local\Microsoft\Windows\Temporary Internet Files\Content.IE5\42ILCBRO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60" y="2728912"/>
            <a:ext cx="8892480" cy="408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Lenova 2-2\AppData\Local\Microsoft\Windows\Temporary Internet Files\Content.IE5\NRGNHZ1R\IMGL2839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16365"/>
            <a:ext cx="38789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Lenova 2-2\AppData\Local\Microsoft\Windows\Temporary Internet Files\Content.IE5\NRGNHZ1R\IMGL19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36" y="338506"/>
            <a:ext cx="4053819" cy="260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419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3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764704"/>
            <a:ext cx="7543800" cy="98215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Мы планируем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9043" y="1376772"/>
            <a:ext cx="7920880" cy="4572508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5  первых классов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профилей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углубленного изучения отдельных предметов в 5-7 классах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спортивного класса на базе 2 корпуса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оказываемых дополнительных образовательных  услуг за счет привлечения взрослого контингента  населения с целью удовлетворения потребностей жителей района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Алтуфьевский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детского сада  по адресу: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Черского, дом 27 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по адресу: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 Черского , дом 5, ул. Инженерная , дом 16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54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7399" y="1628800"/>
            <a:ext cx="6589199" cy="280831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b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29037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64" y="36751"/>
            <a:ext cx="9151664" cy="6833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284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Обучающиеся образовательной организации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687118"/>
              </p:ext>
            </p:extLst>
          </p:nvPr>
        </p:nvGraphicFramePr>
        <p:xfrm>
          <a:off x="648533" y="1330186"/>
          <a:ext cx="7951882" cy="45470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26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1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Кол-о обучающихся, человек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 2015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обучающихся в ОО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дошкольного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начального общего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основного общего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среднего общего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СПО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дополнительного образования (всего: на бюджетной + внебюджетной основе) (1.2.=1.2.1+1.2.2)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 дополнительного образования на внебюджетной основе (всего обучающихся: данной ОО + иных ОО)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8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охват дополнительным образованием  обучающихся, занимающихся как в данной школе, так и в других организациях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46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0872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ДОХОДЫ ОБРАЗОВАТЕЛЬНОЙ ОРГАНИЗАЦИИ ЗА ФИНАНСОВЫЙ ГОД 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41274"/>
              </p:ext>
            </p:extLst>
          </p:nvPr>
        </p:nvGraphicFramePr>
        <p:xfrm>
          <a:off x="611560" y="1124744"/>
          <a:ext cx="7920880" cy="46485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6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млн.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2015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Неиспользованные средства предыдущего финансового года по состоянию на 1 января (всего)                                                                             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остатки субсидии на выполнение государственного задания и доходов от приносящей доход деятельности                                          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остаток целевых субсидий                                    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Субсидия на выполнение государственного задания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оказание государственных услуг: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выполнение государственных работ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содержание имущества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субсидии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средств от приносящей доход деятельности (всего)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19,79 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образовательных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89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10872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ЭФФЕКТИВНОСТЬ УПРАВЛЕНИЯ ФИНАНСОВЫМИ РЕСУРСАМИ ОБРАЗОВАТЕЛЬНОЙ ОРГАНИЗАЦИИ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114067"/>
              </p:ext>
            </p:extLst>
          </p:nvPr>
        </p:nvGraphicFramePr>
        <p:xfrm>
          <a:off x="611559" y="1988840"/>
          <a:ext cx="7920881" cy="357246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9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Значение, тыс. руб.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конец 2015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образовательной организации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4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педагогических работников, непосредственно осуществляющих основной учебный процесс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42">
                <a:tc>
                  <a:txBody>
                    <a:bodyPr/>
                    <a:lstStyle/>
                    <a:p>
                      <a:pPr marL="2914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 том числе средняя заработная плата учителей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72,93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иных педагогических работников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62,99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учебно-вспомогательного, младшего обслуживающего персонала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46,95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36,59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административно-управленческого персонала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Децильный коэффициент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3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26"/>
            <a:ext cx="9144000" cy="688355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0482"/>
            <a:ext cx="8640960" cy="1143000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896775"/>
            <a:ext cx="7498080" cy="4800600"/>
          </a:xfrm>
        </p:spPr>
        <p:txBody>
          <a:bodyPr/>
          <a:lstStyle/>
          <a:p>
            <a:pPr marL="0" lvl="0" indent="0" algn="ctr">
              <a:buClr>
                <a:srgbClr val="F3A447"/>
              </a:buClr>
              <a:buSzPct val="85000"/>
              <a:buNone/>
            </a:pPr>
            <a:r>
              <a:rPr lang="ru-RU" sz="2400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Результаты ЕГЭ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65195"/>
              </p:ext>
            </p:extLst>
          </p:nvPr>
        </p:nvGraphicFramePr>
        <p:xfrm>
          <a:off x="936818" y="1772816"/>
          <a:ext cx="7312856" cy="1744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6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220 баллов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190-219 баллов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160-189 баллов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4212" y="3933056"/>
            <a:ext cx="731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  ОГЭ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10867"/>
              </p:ext>
            </p:extLst>
          </p:nvPr>
        </p:nvGraphicFramePr>
        <p:xfrm>
          <a:off x="988489" y="4437112"/>
          <a:ext cx="7312856" cy="1412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5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2013-2014</a:t>
                      </a: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24">
                <a:tc vMerge="1">
                  <a:txBody>
                    <a:bodyPr/>
                    <a:lstStyle/>
                    <a:p>
                      <a:pPr algn="ctr"/>
                      <a:endParaRPr lang="ru-RU" sz="1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 , набравших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трем предметам ОГЭ не менее 12 баллов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70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1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3407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Наши достижения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173943"/>
              </p:ext>
            </p:extLst>
          </p:nvPr>
        </p:nvGraphicFramePr>
        <p:xfrm>
          <a:off x="623722" y="1288252"/>
          <a:ext cx="7836711" cy="22954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5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(окружной уровень)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физика, </a:t>
                      </a: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(техника и техническое творчество, б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иология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обществознание, ОБЖ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48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(техника и техническое творчество),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71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право, искусство (МХК), технология (техника и техническое творчество),обществознание, история, технология (культура дома), литература, экология, химия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6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>
                    <a:lnT w="12700" cmpd="sng">
                      <a:noFill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(юноши)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83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83568" y="3645024"/>
            <a:ext cx="7704856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тур Московской олимпиады школьников по технологии «Техника и техническое творчество», 2015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82938"/>
              </p:ext>
            </p:extLst>
          </p:nvPr>
        </p:nvGraphicFramePr>
        <p:xfrm>
          <a:off x="683568" y="4437112"/>
          <a:ext cx="7704856" cy="1193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9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1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и техническое творчество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5117</TotalTime>
  <Words>1324</Words>
  <Application>Microsoft Office PowerPoint</Application>
  <PresentationFormat>Экран (4:3)</PresentationFormat>
  <Paragraphs>423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Arial</vt:lpstr>
      <vt:lpstr>Calibri</vt:lpstr>
      <vt:lpstr>Century Gothic</vt:lpstr>
      <vt:lpstr>Constantia</vt:lpstr>
      <vt:lpstr>Georgia</vt:lpstr>
      <vt:lpstr>Symbol</vt:lpstr>
      <vt:lpstr>Times New Roman</vt:lpstr>
      <vt:lpstr>Wingdings</vt:lpstr>
      <vt:lpstr>Wingdings 3</vt:lpstr>
      <vt:lpstr>Легкий дым</vt:lpstr>
      <vt:lpstr>2_Легкий дым</vt:lpstr>
      <vt:lpstr>3_Легкий дым</vt:lpstr>
      <vt:lpstr>Государственное бюджетное общеобразовательное  учреждение «Школа № 305»</vt:lpstr>
      <vt:lpstr>ГБОУ «Школа №305»</vt:lpstr>
      <vt:lpstr>В настоящее время в ГБОУ Школа № 305 обучаются 1918 ребенка: </vt:lpstr>
      <vt:lpstr>Педагогический состав:</vt:lpstr>
      <vt:lpstr>Обучающиеся образовательной организации</vt:lpstr>
      <vt:lpstr>ДОХОДЫ ОБРАЗОВАТЕЛЬНОЙ ОРГАНИЗАЦИИ ЗА ФИНАНСОВЫЙ ГОД </vt:lpstr>
      <vt:lpstr>ЭФФЕКТИВНОСТЬ УПРАВЛЕНИЯ ФИНАНСОВЫМИ РЕСУРСАМИ ОБРАЗОВАТЕЛЬНОЙ ОРГАНИЗАЦИИ </vt:lpstr>
      <vt:lpstr>Презентация PowerPoint</vt:lpstr>
      <vt:lpstr>Наши достижения</vt:lpstr>
      <vt:lpstr>Конкурсы 2015-2016 учебный год</vt:lpstr>
      <vt:lpstr>Участие в конкурсах</vt:lpstr>
      <vt:lpstr>Традиционные мероприятия :</vt:lpstr>
      <vt:lpstr>Наша газета</vt:lpstr>
      <vt:lpstr>Игра-кругосветка «Все профессии важны, все профессии нужны!»</vt:lpstr>
      <vt:lpstr>Масленица (народные гуляния)</vt:lpstr>
      <vt:lpstr>Ежедневно во втором корпусе проходит массовая «Веселая утренняя зарядка»</vt:lpstr>
      <vt:lpstr>Мы рождены для движения </vt:lpstr>
      <vt:lpstr>Детское самоуправление «Сотрудничество»</vt:lpstr>
      <vt:lpstr>Музейное дело в ОО:</vt:lpstr>
      <vt:lpstr>Презентация PowerPoint</vt:lpstr>
      <vt:lpstr>Презентация PowerPoint</vt:lpstr>
      <vt:lpstr>Реализуя первую годовую  задачу, педагоги  учитывают индивидуальные возможности воспитанников</vt:lpstr>
      <vt:lpstr>Обмен опытом учителей-логопедов с воспитателями ДСП</vt:lpstr>
      <vt:lpstr>Традиционные ежегодные мероприятия</vt:lpstr>
      <vt:lpstr>Результативность участия воспитанников в конкурсах различных уровней</vt:lpstr>
      <vt:lpstr>Наши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планируем</vt:lpstr>
      <vt:lpstr>  Благодарю   за внимание.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«Школа № 305»</dc:title>
  <dc:creator>Армине</dc:creator>
  <cp:lastModifiedBy>Любовь Скачкова</cp:lastModifiedBy>
  <cp:revision>158</cp:revision>
  <dcterms:created xsi:type="dcterms:W3CDTF">2016-03-16T12:11:08Z</dcterms:created>
  <dcterms:modified xsi:type="dcterms:W3CDTF">2016-03-24T07:20:51Z</dcterms:modified>
</cp:coreProperties>
</file>